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302" r:id="rId3"/>
    <p:sldId id="314" r:id="rId4"/>
    <p:sldId id="336" r:id="rId5"/>
    <p:sldId id="257" r:id="rId6"/>
    <p:sldId id="337" r:id="rId7"/>
    <p:sldId id="338" r:id="rId8"/>
    <p:sldId id="307" r:id="rId9"/>
    <p:sldId id="310" r:id="rId10"/>
    <p:sldId id="340" r:id="rId11"/>
    <p:sldId id="342" r:id="rId12"/>
    <p:sldId id="343" r:id="rId1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2" autoAdjust="0"/>
    <p:restoredTop sz="94337" autoAdjust="0"/>
  </p:normalViewPr>
  <p:slideViewPr>
    <p:cSldViewPr>
      <p:cViewPr>
        <p:scale>
          <a:sx n="66" d="100"/>
          <a:sy n="66" d="100"/>
        </p:scale>
        <p:origin x="-1410" y="-4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5DA692C5-376E-40DC-8E99-4C3618176CC9}" type="datetimeFigureOut">
              <a:rPr lang="zh-CN" altLang="en-US"/>
              <a:pPr>
                <a:defRPr/>
              </a:pPr>
              <a:t>2015/1/6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8D1EE123-AFBA-450D-A8D4-D32C7AB7C0F9}" type="slidenum">
              <a:rPr lang="zh-CN" altLang="en-US"/>
              <a:pPr>
                <a:defRPr/>
              </a:pPr>
              <a:t>‹#›</a:t>
            </a:fld>
            <a:endParaRPr lang="zh-CN" altLang="en-US"/>
          </a:p>
        </p:txBody>
      </p:sp>
    </p:spTree>
    <p:extLst>
      <p:ext uri="{BB962C8B-B14F-4D97-AF65-F5344CB8AC3E}">
        <p14:creationId xmlns:p14="http://schemas.microsoft.com/office/powerpoint/2010/main" val="4229758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89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p:spPr>
      </p:sp>
      <p:sp>
        <p:nvSpPr>
          <p:cNvPr id="532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120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C7F564E-4791-4731-978F-CD7802171EB0}" type="slidenum">
              <a:rPr lang="en-US" altLang="zh-CN" smtClean="0"/>
              <a:pPr fontAlgn="base">
                <a:spcBef>
                  <a:spcPct val="0"/>
                </a:spcBef>
                <a:spcAft>
                  <a:spcPct val="0"/>
                </a:spcAft>
                <a:defRPr/>
              </a:pPr>
              <a:t>10</a:t>
            </a:fld>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p:spPr>
      </p:sp>
      <p:sp>
        <p:nvSpPr>
          <p:cNvPr id="573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63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42F9BA-1FDD-4973-831D-FE104012F4FF}" type="slidenum">
              <a:rPr lang="en-US" altLang="zh-CN" smtClean="0"/>
              <a:pPr fontAlgn="base">
                <a:spcBef>
                  <a:spcPct val="0"/>
                </a:spcBef>
                <a:spcAft>
                  <a:spcPct val="0"/>
                </a:spcAft>
                <a:defRPr/>
              </a:pPr>
              <a:t>11</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p:spPr>
      </p:sp>
      <p:sp>
        <p:nvSpPr>
          <p:cNvPr id="399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789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C7EF939-C417-4094-B29E-AD5B4232BC54}" type="slidenum">
              <a:rPr lang="en-US" altLang="zh-CN" smtClean="0"/>
              <a:pPr fontAlgn="base">
                <a:spcBef>
                  <a:spcPct val="0"/>
                </a:spcBef>
                <a:spcAft>
                  <a:spcPct val="0"/>
                </a:spcAft>
                <a:defRPr/>
              </a:pPr>
              <a:t>2</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p:spPr>
      </p:sp>
      <p:sp>
        <p:nvSpPr>
          <p:cNvPr id="409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BC978E-B9DB-4ED8-8E5A-65588C04D3D8}" type="slidenum">
              <a:rPr lang="en-US" altLang="zh-CN" smtClean="0"/>
              <a:pPr fontAlgn="base">
                <a:spcBef>
                  <a:spcPct val="0"/>
                </a:spcBef>
                <a:spcAft>
                  <a:spcPct val="0"/>
                </a:spcAft>
                <a:defRPr/>
              </a:pPr>
              <a:t>3</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p:spPr>
      </p:sp>
      <p:sp>
        <p:nvSpPr>
          <p:cNvPr id="419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24580" name="灯片编号占位符 3"/>
          <p:cNvSpPr>
            <a:spLocks noGrp="1"/>
          </p:cNvSpPr>
          <p:nvPr>
            <p:ph type="sldNum" sz="quarter" idx="5"/>
          </p:nvPr>
        </p:nvSpPr>
        <p:spPr/>
        <p:txBody>
          <a:bodyPr/>
          <a:lstStyle/>
          <a:p>
            <a:pPr>
              <a:defRPr/>
            </a:pPr>
            <a:fld id="{FE100A43-2131-48CD-B95D-82B326F392DD}" type="slidenum">
              <a:rPr lang="en-US" altLang="zh-CN" smtClean="0"/>
              <a:pPr>
                <a:defRPr/>
              </a:pPr>
              <a:t>4</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p:spPr>
      </p:sp>
      <p:sp>
        <p:nvSpPr>
          <p:cNvPr id="430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09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8C4FEBB-F61F-4596-B46E-E5D7FB984C7D}" type="slidenum">
              <a:rPr lang="en-US" altLang="zh-CN" smtClean="0"/>
              <a:pPr fontAlgn="base">
                <a:spcBef>
                  <a:spcPct val="0"/>
                </a:spcBef>
                <a:spcAft>
                  <a:spcPct val="0"/>
                </a:spcAft>
                <a:defRPr/>
              </a:pPr>
              <a:t>5</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p:spPr>
      </p:sp>
      <p:sp>
        <p:nvSpPr>
          <p:cNvPr id="440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24580" name="灯片编号占位符 3"/>
          <p:cNvSpPr>
            <a:spLocks noGrp="1"/>
          </p:cNvSpPr>
          <p:nvPr>
            <p:ph type="sldNum" sz="quarter" idx="5"/>
          </p:nvPr>
        </p:nvSpPr>
        <p:spPr/>
        <p:txBody>
          <a:bodyPr/>
          <a:lstStyle/>
          <a:p>
            <a:pPr>
              <a:defRPr/>
            </a:pPr>
            <a:fld id="{BA7ACB11-545B-434B-8C53-3BFB8967139E}" type="slidenum">
              <a:rPr lang="en-US" altLang="zh-CN" smtClean="0"/>
              <a:pPr>
                <a:defRPr/>
              </a:pPr>
              <a:t>6</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25604" name="灯片编号占位符 3"/>
          <p:cNvSpPr>
            <a:spLocks noGrp="1"/>
          </p:cNvSpPr>
          <p:nvPr>
            <p:ph type="sldNum" sz="quarter" idx="5"/>
          </p:nvPr>
        </p:nvSpPr>
        <p:spPr/>
        <p:txBody>
          <a:bodyPr/>
          <a:lstStyle/>
          <a:p>
            <a:pPr>
              <a:defRPr/>
            </a:pPr>
            <a:fld id="{1AC65EF5-8F0B-4C76-A64A-F67B438D86F3}" type="slidenum">
              <a:rPr lang="en-US" altLang="zh-CN" smtClean="0"/>
              <a:pPr>
                <a:defRPr/>
              </a:pPr>
              <a:t>7</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30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E3211A1-90EF-4C5E-9115-D4F0068B3C7B}" type="slidenum">
              <a:rPr lang="en-US" altLang="zh-CN" smtClean="0"/>
              <a:pPr fontAlgn="base">
                <a:spcBef>
                  <a:spcPct val="0"/>
                </a:spcBef>
                <a:spcAft>
                  <a:spcPct val="0"/>
                </a:spcAft>
                <a:defRPr/>
              </a:pPr>
              <a:t>8</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p:spPr>
      </p:sp>
      <p:sp>
        <p:nvSpPr>
          <p:cNvPr id="491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608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6E4C9A-035E-4607-9DCF-FBED4D90A945}" type="slidenum">
              <a:rPr lang="en-US" altLang="zh-CN" smtClean="0"/>
              <a:pPr fontAlgn="base">
                <a:spcBef>
                  <a:spcPct val="0"/>
                </a:spcBef>
                <a:spcAft>
                  <a:spcPct val="0"/>
                </a:spcAft>
                <a:defRPr/>
              </a:pPr>
              <a:t>9</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 descr="D:\杂类\学院素材\机电楼\IMG_2616.JPG"/>
          <p:cNvPicPr>
            <a:picLocks noChangeAspect="1" noChangeArrowheads="1"/>
          </p:cNvPicPr>
          <p:nvPr userDrawn="1"/>
        </p:nvPicPr>
        <p:blipFill>
          <a:blip r:embed="rId2" cstate="print">
            <a:lum bright="70000" contrast="-70000"/>
          </a:blip>
          <a:srcRect/>
          <a:stretch>
            <a:fillRect/>
          </a:stretch>
        </p:blipFill>
        <p:spPr bwMode="auto">
          <a:xfrm>
            <a:off x="0" y="0"/>
            <a:ext cx="9144000" cy="6877050"/>
          </a:xfrm>
          <a:prstGeom prst="rect">
            <a:avLst/>
          </a:prstGeom>
          <a:ln>
            <a:noFill/>
          </a:ln>
          <a:effectLst>
            <a:outerShdw blurRad="190500" algn="tl" rotWithShape="0">
              <a:srgbClr val="000000">
                <a:alpha val="70000"/>
              </a:srgbClr>
            </a:outerShdw>
          </a:effectLst>
        </p:spPr>
      </p:pic>
      <p:grpSp>
        <p:nvGrpSpPr>
          <p:cNvPr id="5" name="组合 14"/>
          <p:cNvGrpSpPr>
            <a:grpSpLocks/>
          </p:cNvGrpSpPr>
          <p:nvPr userDrawn="1"/>
        </p:nvGrpSpPr>
        <p:grpSpPr bwMode="auto">
          <a:xfrm>
            <a:off x="-77788" y="-7938"/>
            <a:ext cx="9231313" cy="1041401"/>
            <a:chOff x="-73821" y="-14288"/>
            <a:chExt cx="9230657" cy="1041400"/>
          </a:xfrm>
        </p:grpSpPr>
        <p:sp>
          <p:nvSpPr>
            <p:cNvPr id="6" name="Shape 7"/>
            <p:cNvSpPr>
              <a:spLocks/>
            </p:cNvSpPr>
            <p:nvPr userDrawn="1"/>
          </p:nvSpPr>
          <p:spPr bwMode="auto">
            <a:xfrm>
              <a:off x="-5563" y="-14288"/>
              <a:ext cx="9162399"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sp>
          <p:nvSpPr>
            <p:cNvPr id="7" name="Shape 8"/>
            <p:cNvSpPr>
              <a:spLocks/>
            </p:cNvSpPr>
            <p:nvPr userDrawn="1"/>
          </p:nvSpPr>
          <p:spPr bwMode="auto">
            <a:xfrm>
              <a:off x="4381975" y="-6350"/>
              <a:ext cx="4762162" cy="638174"/>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grpSp>
          <p:nvGrpSpPr>
            <p:cNvPr id="8" name="组合 9"/>
            <p:cNvGrpSpPr>
              <a:grpSpLocks/>
            </p:cNvGrpSpPr>
            <p:nvPr userDrawn="1"/>
          </p:nvGrpSpPr>
          <p:grpSpPr bwMode="auto">
            <a:xfrm>
              <a:off x="-73821" y="170100"/>
              <a:ext cx="9204719" cy="649247"/>
              <a:chOff x="-73849" y="184242"/>
              <a:chExt cx="9204719" cy="649247"/>
            </a:xfrm>
          </p:grpSpPr>
          <p:sp>
            <p:nvSpPr>
              <p:cNvPr id="9" name="Shape 10"/>
              <p:cNvSpPr>
                <a:spLocks/>
              </p:cNvSpPr>
              <p:nvPr userDrawn="1"/>
            </p:nvSpPr>
            <p:spPr bwMode="auto">
              <a:xfrm rot="21435692">
                <a:off x="-73849" y="184242"/>
                <a:ext cx="9204719" cy="649247"/>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sp>
            <p:nvSpPr>
              <p:cNvPr id="10" name="Shape 11"/>
              <p:cNvSpPr>
                <a:spLocks/>
              </p:cNvSpPr>
              <p:nvPr userDrawn="1"/>
            </p:nvSpPr>
            <p:spPr bwMode="auto">
              <a:xfrm rot="21435692">
                <a:off x="-56179" y="243907"/>
                <a:ext cx="9172222" cy="530300"/>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grpSp>
      </p:gr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11" name="日期占位符 3"/>
          <p:cNvSpPr>
            <a:spLocks noGrp="1"/>
          </p:cNvSpPr>
          <p:nvPr>
            <p:ph type="dt" sz="half" idx="10"/>
          </p:nvPr>
        </p:nvSpPr>
        <p:spPr/>
        <p:txBody>
          <a:bodyPr/>
          <a:lstStyle>
            <a:lvl1pPr>
              <a:defRPr/>
            </a:lvl1pPr>
          </a:lstStyle>
          <a:p>
            <a:pPr>
              <a:defRPr/>
            </a:pPr>
            <a:fld id="{8879F189-9ECB-4043-BE1F-291D80D701E0}" type="datetimeFigureOut">
              <a:rPr lang="zh-CN" altLang="en-US"/>
              <a:pPr>
                <a:defRPr/>
              </a:pPr>
              <a:t>2015/1/6</a:t>
            </a:fld>
            <a:endParaRPr lang="zh-CN" altLang="en-US"/>
          </a:p>
        </p:txBody>
      </p:sp>
      <p:sp>
        <p:nvSpPr>
          <p:cNvPr id="12" name="页脚占位符 4"/>
          <p:cNvSpPr>
            <a:spLocks noGrp="1"/>
          </p:cNvSpPr>
          <p:nvPr>
            <p:ph type="ftr" sz="quarter" idx="11"/>
          </p:nvPr>
        </p:nvSpPr>
        <p:spPr/>
        <p:txBody>
          <a:bodyPr/>
          <a:lstStyle>
            <a:lvl1pPr>
              <a:defRPr/>
            </a:lvl1pPr>
          </a:lstStyle>
          <a:p>
            <a:pPr>
              <a:defRPr/>
            </a:pPr>
            <a:endParaRPr lang="zh-CN" altLang="en-US"/>
          </a:p>
        </p:txBody>
      </p:sp>
      <p:sp>
        <p:nvSpPr>
          <p:cNvPr id="13" name="灯片编号占位符 5"/>
          <p:cNvSpPr>
            <a:spLocks noGrp="1"/>
          </p:cNvSpPr>
          <p:nvPr>
            <p:ph type="sldNum" sz="quarter" idx="12"/>
          </p:nvPr>
        </p:nvSpPr>
        <p:spPr/>
        <p:txBody>
          <a:bodyPr/>
          <a:lstStyle>
            <a:lvl1pPr>
              <a:defRPr/>
            </a:lvl1pPr>
          </a:lstStyle>
          <a:p>
            <a:pPr>
              <a:defRPr/>
            </a:pPr>
            <a:fld id="{73BEC601-CC60-4E42-B2C2-0C441A3E23BD}"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E1C93B-D92B-44E2-BA41-11EEFABF7CEF}" type="datetimeFigureOut">
              <a:rPr lang="zh-CN" altLang="en-US"/>
              <a:pPr>
                <a:defRPr/>
              </a:pPr>
              <a:t>2015/1/6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3D2C5A5-4E3E-46C4-ABF3-E90A9E107B80}"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04602FC-CE64-4FC7-8D51-31963BC65D54}" type="datetimeFigureOut">
              <a:rPr lang="zh-CN" altLang="en-US"/>
              <a:pPr>
                <a:defRPr/>
              </a:pPr>
              <a:t>2015/1/6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59B3926-6B20-4388-95BF-AC87F88AB121}"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61F5CD1-69D8-4FCC-A204-949AC55758E5}" type="datetimeFigureOut">
              <a:rPr lang="zh-CN" altLang="en-US"/>
              <a:pPr>
                <a:defRPr/>
              </a:pPr>
              <a:t>2015/1/6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E1C3776-DE58-4F52-89A8-6849E46A2FD7}"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5FC994A2-6F3B-4258-BE2E-0E06444133E6}" type="datetimeFigureOut">
              <a:rPr lang="zh-CN" altLang="en-US"/>
              <a:pPr>
                <a:defRPr/>
              </a:pPr>
              <a:t>2015/1/6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EB3FED-D70B-4B6C-8893-7304A4C1019E}"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7894D759-CC83-4F60-87EC-1F0DBF23B247}" type="datetimeFigureOut">
              <a:rPr lang="zh-CN" altLang="en-US"/>
              <a:pPr>
                <a:defRPr/>
              </a:pPr>
              <a:t>2015/1/6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8A7C519-0A7F-48A2-9FA7-66975678C982}"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9C14CC8-7AE8-4357-BCEC-9EACB6E6F4FD}" type="datetimeFigureOut">
              <a:rPr lang="zh-CN" altLang="en-US"/>
              <a:pPr>
                <a:defRPr/>
              </a:pPr>
              <a:t>2015/1/6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492BE202-CA90-463A-A146-E0641CAACA9E}"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64B0773-7E44-4B82-ABC6-428C7693E8AB}" type="datetimeFigureOut">
              <a:rPr lang="zh-CN" altLang="en-US"/>
              <a:pPr>
                <a:defRPr/>
              </a:pPr>
              <a:t>2015/1/6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1D6A049-21DB-421C-B811-6CCE77677529}"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BB031BDC-7E62-459A-99D3-F90F91B2F3B0}" type="datetimeFigureOut">
              <a:rPr lang="zh-CN" altLang="en-US"/>
              <a:pPr>
                <a:defRPr/>
              </a:pPr>
              <a:t>2015/1/6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382D91A-AD48-484F-85C7-844F8CA4AFC9}"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6EA49EB-E7D1-4DEE-87AF-141521B9787D}" type="datetimeFigureOut">
              <a:rPr lang="zh-CN" altLang="en-US"/>
              <a:pPr>
                <a:defRPr/>
              </a:pPr>
              <a:t>2015/1/6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56BB4E2-448A-4AB1-9475-F6FE4B9E245D}"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4AFF778-2C19-4654-90C4-6FDB58C8E6FA}" type="datetimeFigureOut">
              <a:rPr lang="zh-CN" altLang="en-US"/>
              <a:pPr>
                <a:defRPr/>
              </a:pPr>
              <a:t>2015/1/6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C18D8C9-E992-49AB-A52F-4A9FDE17ECD5}"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3"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5CBA8CA7-D356-4264-9D9B-35B279C51F2F}" type="datetimeFigureOut">
              <a:rPr lang="zh-CN" altLang="en-US"/>
              <a:pPr>
                <a:defRPr/>
              </a:pPr>
              <a:t>2015/1/6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20DAF164-96A6-4B1A-81D1-5A5F9495AD81}" type="slidenum">
              <a:rPr lang="zh-CN" altLang="en-US"/>
              <a:pPr>
                <a:defRPr/>
              </a:pPr>
              <a:t>‹#›</a:t>
            </a:fld>
            <a:endParaRPr lang="zh-CN" altLang="en-US"/>
          </a:p>
        </p:txBody>
      </p:sp>
      <p:grpSp>
        <p:nvGrpSpPr>
          <p:cNvPr id="5127" name="组合 6"/>
          <p:cNvGrpSpPr>
            <a:grpSpLocks/>
          </p:cNvGrpSpPr>
          <p:nvPr/>
        </p:nvGrpSpPr>
        <p:grpSpPr bwMode="auto">
          <a:xfrm>
            <a:off x="-77788" y="-7938"/>
            <a:ext cx="9231313" cy="1041401"/>
            <a:chOff x="-73821" y="-14288"/>
            <a:chExt cx="9230657" cy="1041400"/>
          </a:xfrm>
        </p:grpSpPr>
        <p:sp>
          <p:nvSpPr>
            <p:cNvPr id="9" name="Shape 7"/>
            <p:cNvSpPr>
              <a:spLocks/>
            </p:cNvSpPr>
            <p:nvPr userDrawn="1"/>
          </p:nvSpPr>
          <p:spPr bwMode="auto">
            <a:xfrm>
              <a:off x="-5563" y="-14288"/>
              <a:ext cx="9162399"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sp>
          <p:nvSpPr>
            <p:cNvPr id="10" name="Shape 8"/>
            <p:cNvSpPr>
              <a:spLocks/>
            </p:cNvSpPr>
            <p:nvPr userDrawn="1"/>
          </p:nvSpPr>
          <p:spPr bwMode="auto">
            <a:xfrm>
              <a:off x="4381975" y="-6350"/>
              <a:ext cx="4762162" cy="638174"/>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grpSp>
          <p:nvGrpSpPr>
            <p:cNvPr id="5131" name="组合 9"/>
            <p:cNvGrpSpPr>
              <a:grpSpLocks/>
            </p:cNvGrpSpPr>
            <p:nvPr userDrawn="1"/>
          </p:nvGrpSpPr>
          <p:grpSpPr bwMode="auto">
            <a:xfrm>
              <a:off x="-73821" y="170100"/>
              <a:ext cx="9204719" cy="649247"/>
              <a:chOff x="-73849" y="184242"/>
              <a:chExt cx="9204719" cy="649247"/>
            </a:xfrm>
          </p:grpSpPr>
          <p:sp>
            <p:nvSpPr>
              <p:cNvPr id="12" name="Shape 10"/>
              <p:cNvSpPr>
                <a:spLocks/>
              </p:cNvSpPr>
              <p:nvPr userDrawn="1"/>
            </p:nvSpPr>
            <p:spPr bwMode="auto">
              <a:xfrm rot="21435692">
                <a:off x="-73849" y="184242"/>
                <a:ext cx="9204719" cy="649247"/>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sp>
            <p:nvSpPr>
              <p:cNvPr id="13" name="Shape 11"/>
              <p:cNvSpPr>
                <a:spLocks/>
              </p:cNvSpPr>
              <p:nvPr userDrawn="1"/>
            </p:nvSpPr>
            <p:spPr bwMode="auto">
              <a:xfrm rot="21435692">
                <a:off x="-56179" y="243907"/>
                <a:ext cx="9172222" cy="530300"/>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grpSp>
      </p:grpSp>
      <p:pic>
        <p:nvPicPr>
          <p:cNvPr id="2" name="Picture 2" descr="D:\杂类\学院素材\机电楼\IMG_2616_副本_副本.jpg"/>
          <p:cNvPicPr>
            <a:picLocks noChangeAspect="1" noChangeArrowheads="1"/>
          </p:cNvPicPr>
          <p:nvPr/>
        </p:nvPicPr>
        <p:blipFill>
          <a:blip r:embed="rId13" cstate="print">
            <a:duotone>
              <a:schemeClr val="bg2">
                <a:shade val="45000"/>
                <a:satMod val="135000"/>
              </a:schemeClr>
              <a:prstClr val="white"/>
            </a:duotone>
          </a:blip>
          <a:srcRect t="3139" b="7447"/>
          <a:stretch>
            <a:fillRect/>
          </a:stretch>
        </p:blipFill>
        <p:spPr bwMode="auto">
          <a:xfrm>
            <a:off x="0" y="-1"/>
            <a:ext cx="9144000" cy="6643711"/>
          </a:xfrm>
          <a:prstGeom prst="rect">
            <a:avLst/>
          </a:prstGeom>
          <a:noFill/>
        </p:spPr>
      </p:pic>
    </p:spTree>
  </p:cSld>
  <p:clrMap bg1="lt1" tx1="dk1" bg2="lt2" tx2="dk2" accent1="accent1" accent2="accent2" accent3="accent3" accent4="accent4" accent5="accent5" accent6="accent6" hlink="hlink" folHlink="folHlink"/>
  <p:sldLayoutIdLst>
    <p:sldLayoutId id="2147483731" r:id="rId1"/>
    <p:sldLayoutId id="2147483730" r:id="rId2"/>
    <p:sldLayoutId id="2147483729" r:id="rId3"/>
    <p:sldLayoutId id="2147483728" r:id="rId4"/>
    <p:sldLayoutId id="2147483727" r:id="rId5"/>
    <p:sldLayoutId id="2147483726" r:id="rId6"/>
    <p:sldLayoutId id="2147483725" r:id="rId7"/>
    <p:sldLayoutId id="2147483724" r:id="rId8"/>
    <p:sldLayoutId id="2147483723" r:id="rId9"/>
    <p:sldLayoutId id="2147483722" r:id="rId10"/>
    <p:sldLayoutId id="214748372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0.xml"/><Relationship Id="rId7" Type="http://schemas.openxmlformats.org/officeDocument/2006/relationships/image" Target="../media/image30.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9.jpeg"/><Relationship Id="rId11" Type="http://schemas.openxmlformats.org/officeDocument/2006/relationships/image" Target="../media/image32.jpeg"/><Relationship Id="rId5" Type="http://schemas.openxmlformats.org/officeDocument/2006/relationships/image" Target="../media/image28.jpeg"/><Relationship Id="rId10" Type="http://schemas.openxmlformats.org/officeDocument/2006/relationships/image" Target="../media/image26.emf"/><Relationship Id="rId4" Type="http://schemas.openxmlformats.org/officeDocument/2006/relationships/image" Target="../media/image27.jpeg"/><Relationship Id="rId9"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jpe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hyperlink" Target="http://www.cae.cn/admin/upload/img/xukuangdi(2).jp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Text Box 2"/>
          <p:cNvSpPr txBox="1">
            <a:spLocks noChangeArrowheads="1"/>
          </p:cNvSpPr>
          <p:nvPr/>
        </p:nvSpPr>
        <p:spPr bwMode="auto">
          <a:xfrm>
            <a:off x="1571625" y="5072063"/>
            <a:ext cx="6019800" cy="611579"/>
          </a:xfrm>
          <a:prstGeom prst="rect">
            <a:avLst/>
          </a:prstGeom>
          <a:noFill/>
          <a:ln w="9525">
            <a:noFill/>
            <a:miter lim="800000"/>
            <a:headEnd/>
            <a:tailEnd/>
          </a:ln>
          <a:effectLst/>
        </p:spPr>
        <p:txBody>
          <a:bodyPr lIns="90000" tIns="46800" rIns="90000" bIns="46800">
            <a:spAutoFit/>
          </a:bodyPr>
          <a:lstStyle/>
          <a:p>
            <a:pPr algn="ctr" eaLnBrk="0" fontAlgn="auto" hangingPunct="0">
              <a:lnSpc>
                <a:spcPct val="120000"/>
              </a:lnSpc>
              <a:spcBef>
                <a:spcPct val="10000"/>
              </a:spcBef>
              <a:spcAft>
                <a:spcPts val="0"/>
              </a:spcAft>
              <a:buClr>
                <a:srgbClr val="FFFFCC"/>
              </a:buClr>
              <a:buSzPct val="80000"/>
              <a:buFont typeface="Wingdings" pitchFamily="2" charset="2"/>
              <a:buNone/>
              <a:defRPr/>
            </a:pPr>
            <a:r>
              <a:rPr lang="zh-CN" altLang="en-US" sz="2800" b="1" dirty="0" smtClean="0">
                <a:solidFill>
                  <a:srgbClr val="003399"/>
                </a:solidFill>
                <a:effectLst>
                  <a:outerShdw blurRad="38100" dist="38100" dir="2700000" algn="tl">
                    <a:srgbClr val="FFFFFF"/>
                  </a:outerShdw>
                </a:effectLst>
                <a:latin typeface="华文新魏" pitchFamily="2" charset="-122"/>
                <a:ea typeface="华文新魏" pitchFamily="2" charset="-122"/>
              </a:rPr>
              <a:t>二</a:t>
            </a:r>
            <a:r>
              <a:rPr lang="zh-CN" altLang="en-US" sz="2800" b="1" dirty="0">
                <a:solidFill>
                  <a:srgbClr val="003399"/>
                </a:solidFill>
                <a:effectLst>
                  <a:outerShdw blurRad="38100" dist="38100" dir="2700000" algn="tl">
                    <a:srgbClr val="FFFFFF"/>
                  </a:outerShdw>
                </a:effectLst>
                <a:latin typeface="华文新魏" pitchFamily="2" charset="-122"/>
                <a:ea typeface="华文新魏" pitchFamily="2" charset="-122"/>
              </a:rPr>
              <a:t>○</a:t>
            </a:r>
            <a:r>
              <a:rPr lang="zh-CN" altLang="en-US" sz="2800" b="1" dirty="0" smtClean="0">
                <a:solidFill>
                  <a:srgbClr val="003399"/>
                </a:solidFill>
                <a:effectLst>
                  <a:outerShdw blurRad="38100" dist="38100" dir="2700000" algn="tl">
                    <a:srgbClr val="FFFFFF"/>
                  </a:outerShdw>
                </a:effectLst>
                <a:latin typeface="华文新魏" pitchFamily="2" charset="-122"/>
                <a:ea typeface="华文新魏" pitchFamily="2" charset="-122"/>
              </a:rPr>
              <a:t>一五年一月</a:t>
            </a:r>
            <a:endParaRPr lang="zh-CN" altLang="en-US" sz="2800" b="1" dirty="0">
              <a:solidFill>
                <a:srgbClr val="003399"/>
              </a:solidFill>
              <a:effectLst>
                <a:outerShdw blurRad="38100" dist="38100" dir="2700000" algn="tl">
                  <a:srgbClr val="FFFFFF"/>
                </a:outerShdw>
              </a:effectLst>
              <a:latin typeface="华文新魏" pitchFamily="2" charset="-122"/>
              <a:ea typeface="华文新魏" pitchFamily="2" charset="-122"/>
            </a:endParaRPr>
          </a:p>
        </p:txBody>
      </p:sp>
      <p:sp>
        <p:nvSpPr>
          <p:cNvPr id="5" name="矩形 4"/>
          <p:cNvSpPr/>
          <p:nvPr/>
        </p:nvSpPr>
        <p:spPr>
          <a:xfrm>
            <a:off x="500063" y="3074610"/>
            <a:ext cx="8286750" cy="1759456"/>
          </a:xfrm>
          <a:prstGeom prst="rect">
            <a:avLst/>
          </a:prstGeom>
        </p:spPr>
        <p:txBody>
          <a:bodyPr>
            <a:spAutoFit/>
          </a:bodyPr>
          <a:lstStyle/>
          <a:p>
            <a:pPr algn="ctr" fontAlgn="auto">
              <a:lnSpc>
                <a:spcPts val="6500"/>
              </a:lnSpc>
              <a:spcBef>
                <a:spcPts val="0"/>
              </a:spcBef>
              <a:spcAft>
                <a:spcPts val="0"/>
              </a:spcAft>
              <a:defRPr/>
            </a:pPr>
            <a:r>
              <a:rPr lang="zh-CN" altLang="en-US" sz="4800" b="1" dirty="0" smtClean="0">
                <a:solidFill>
                  <a:srgbClr val="FF3300"/>
                </a:solidFill>
                <a:effectLst>
                  <a:outerShdw blurRad="38100" dist="38100" dir="2700000" algn="tl">
                    <a:srgbClr val="FFFFFF"/>
                  </a:outerShdw>
                </a:effectLst>
                <a:latin typeface="华文新魏" pitchFamily="2" charset="-122"/>
                <a:ea typeface="华文新魏" pitchFamily="2" charset="-122"/>
              </a:rPr>
              <a:t>北京科技大学计算机与</a:t>
            </a:r>
            <a:endParaRPr lang="en-US" altLang="zh-CN" sz="4800" b="1" dirty="0" smtClean="0">
              <a:solidFill>
                <a:srgbClr val="FF3300"/>
              </a:solidFill>
              <a:effectLst>
                <a:outerShdw blurRad="38100" dist="38100" dir="2700000" algn="tl">
                  <a:srgbClr val="FFFFFF"/>
                </a:outerShdw>
              </a:effectLst>
              <a:latin typeface="华文新魏" pitchFamily="2" charset="-122"/>
              <a:ea typeface="华文新魏" pitchFamily="2" charset="-122"/>
            </a:endParaRPr>
          </a:p>
          <a:p>
            <a:pPr algn="ctr" fontAlgn="auto">
              <a:lnSpc>
                <a:spcPts val="6500"/>
              </a:lnSpc>
              <a:spcBef>
                <a:spcPts val="0"/>
              </a:spcBef>
              <a:spcAft>
                <a:spcPts val="0"/>
              </a:spcAft>
              <a:defRPr/>
            </a:pPr>
            <a:r>
              <a:rPr lang="zh-CN" altLang="en-US" sz="4800" b="1" dirty="0" smtClean="0">
                <a:solidFill>
                  <a:srgbClr val="FF3300"/>
                </a:solidFill>
                <a:effectLst>
                  <a:outerShdw blurRad="38100" dist="38100" dir="2700000" algn="tl">
                    <a:srgbClr val="FFFFFF"/>
                  </a:outerShdw>
                </a:effectLst>
                <a:latin typeface="华文新魏" pitchFamily="2" charset="-122"/>
                <a:ea typeface="华文新魏" pitchFamily="2" charset="-122"/>
              </a:rPr>
              <a:t>通信工程学院基本情况</a:t>
            </a:r>
          </a:p>
        </p:txBody>
      </p:sp>
      <p:pic>
        <p:nvPicPr>
          <p:cNvPr id="7172" name="Picture 2" descr="C:\Users\lkclear\Desktop\新校徽\新校徽~1.JPG"/>
          <p:cNvPicPr>
            <a:picLocks noChangeAspect="1" noChangeArrowheads="1"/>
          </p:cNvPicPr>
          <p:nvPr/>
        </p:nvPicPr>
        <p:blipFill>
          <a:blip r:embed="rId3" cstate="print"/>
          <a:srcRect/>
          <a:stretch>
            <a:fillRect/>
          </a:stretch>
        </p:blipFill>
        <p:spPr bwMode="auto">
          <a:xfrm>
            <a:off x="2689225" y="714375"/>
            <a:ext cx="1811338" cy="1663700"/>
          </a:xfrm>
          <a:prstGeom prst="rect">
            <a:avLst/>
          </a:prstGeom>
          <a:noFill/>
          <a:ln w="9525">
            <a:noFill/>
            <a:miter lim="800000"/>
            <a:headEnd/>
            <a:tailEnd/>
          </a:ln>
        </p:spPr>
      </p:pic>
      <p:pic>
        <p:nvPicPr>
          <p:cNvPr id="7173" name="Picture 2"/>
          <p:cNvPicPr>
            <a:picLocks noChangeAspect="1" noChangeArrowheads="1"/>
          </p:cNvPicPr>
          <p:nvPr/>
        </p:nvPicPr>
        <p:blipFill>
          <a:blip r:embed="rId4" cstate="print"/>
          <a:srcRect/>
          <a:stretch>
            <a:fillRect/>
          </a:stretch>
        </p:blipFill>
        <p:spPr bwMode="auto">
          <a:xfrm>
            <a:off x="4786313" y="857250"/>
            <a:ext cx="1928812" cy="14652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FDC62D78-5563-4CC5-BD13-BCA020F14D88}"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10</a:t>
            </a:fld>
            <a:endParaRPr lang="en-US" altLang="zh-CN" sz="1200">
              <a:solidFill>
                <a:schemeClr val="tx2">
                  <a:shade val="90000"/>
                </a:schemeClr>
              </a:solidFill>
              <a:latin typeface="+mn-lt"/>
              <a:ea typeface="+mn-ea"/>
            </a:endParaRPr>
          </a:p>
        </p:txBody>
      </p:sp>
      <p:sp>
        <p:nvSpPr>
          <p:cNvPr id="2052" name="Line 4"/>
          <p:cNvSpPr>
            <a:spLocks noChangeShapeType="1"/>
          </p:cNvSpPr>
          <p:nvPr/>
        </p:nvSpPr>
        <p:spPr bwMode="auto">
          <a:xfrm>
            <a:off x="1390650" y="1519238"/>
            <a:ext cx="930275" cy="0"/>
          </a:xfrm>
          <a:prstGeom prst="line">
            <a:avLst/>
          </a:prstGeom>
          <a:noFill/>
          <a:ln w="12700" cap="sq">
            <a:noFill/>
            <a:round/>
            <a:headEnd/>
            <a:tailEnd/>
          </a:ln>
        </p:spPr>
        <p:txBody>
          <a:bodyPr/>
          <a:lstStyle/>
          <a:p>
            <a:endParaRPr lang="zh-CN" altLang="en-US"/>
          </a:p>
        </p:txBody>
      </p:sp>
      <p:sp>
        <p:nvSpPr>
          <p:cNvPr id="2053" name="Line 5"/>
          <p:cNvSpPr>
            <a:spLocks noChangeShapeType="1"/>
          </p:cNvSpPr>
          <p:nvPr/>
        </p:nvSpPr>
        <p:spPr bwMode="auto">
          <a:xfrm>
            <a:off x="2320925" y="1519238"/>
            <a:ext cx="182563" cy="0"/>
          </a:xfrm>
          <a:prstGeom prst="line">
            <a:avLst/>
          </a:prstGeom>
          <a:noFill/>
          <a:ln w="12700" cap="sq">
            <a:noFill/>
            <a:round/>
            <a:headEnd/>
            <a:tailEnd/>
          </a:ln>
        </p:spPr>
        <p:txBody>
          <a:bodyPr/>
          <a:lstStyle/>
          <a:p>
            <a:endParaRPr lang="zh-CN" altLang="en-US"/>
          </a:p>
        </p:txBody>
      </p:sp>
      <p:grpSp>
        <p:nvGrpSpPr>
          <p:cNvPr id="2054" name="Group 61"/>
          <p:cNvGrpSpPr>
            <a:grpSpLocks/>
          </p:cNvGrpSpPr>
          <p:nvPr/>
        </p:nvGrpSpPr>
        <p:grpSpPr bwMode="auto">
          <a:xfrm>
            <a:off x="1071563" y="928688"/>
            <a:ext cx="4241800" cy="593725"/>
            <a:chOff x="612" y="754"/>
            <a:chExt cx="2268" cy="374"/>
          </a:xfrm>
        </p:grpSpPr>
        <p:sp>
          <p:nvSpPr>
            <p:cNvPr id="1198142" name="AutoShape 62"/>
            <p:cNvSpPr>
              <a:spLocks noChangeArrowheads="1"/>
            </p:cNvSpPr>
            <p:nvPr/>
          </p:nvSpPr>
          <p:spPr bwMode="auto">
            <a:xfrm>
              <a:off x="696" y="754"/>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科学研究</a:t>
              </a:r>
            </a:p>
          </p:txBody>
        </p:sp>
        <p:sp>
          <p:nvSpPr>
            <p:cNvPr id="1198143" name="AutoShape 63"/>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2074" name="Freeform 64"/>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269764" name="AutoShape 4"/>
          <p:cNvSpPr>
            <a:spLocks noChangeArrowheads="1"/>
          </p:cNvSpPr>
          <p:nvPr/>
        </p:nvSpPr>
        <p:spPr bwMode="gray">
          <a:xfrm>
            <a:off x="2268538" y="214313"/>
            <a:ext cx="4464050" cy="649287"/>
          </a:xfrm>
          <a:prstGeom prst="roundRect">
            <a:avLst>
              <a:gd name="adj" fmla="val 50000"/>
            </a:avLst>
          </a:prstGeom>
          <a:gradFill rotWithShape="1">
            <a:gsLst>
              <a:gs pos="0">
                <a:srgbClr val="FF3300"/>
              </a:gs>
              <a:gs pos="100000">
                <a:srgbClr val="FF3300">
                  <a:gamma/>
                  <a:shade val="66667"/>
                  <a:invGamma/>
                </a:srgbClr>
              </a:gs>
            </a:gsLst>
            <a:lin ang="540000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Arial" charset="0"/>
                <a:ea typeface="华文中宋" pitchFamily="2" charset="-122"/>
              </a:rPr>
              <a:t>二、学院基本情况</a:t>
            </a:r>
          </a:p>
        </p:txBody>
      </p:sp>
      <p:sp>
        <p:nvSpPr>
          <p:cNvPr id="2056" name="Line 7"/>
          <p:cNvSpPr>
            <a:spLocks noChangeShapeType="1"/>
          </p:cNvSpPr>
          <p:nvPr/>
        </p:nvSpPr>
        <p:spPr bwMode="auto">
          <a:xfrm>
            <a:off x="4038600" y="2117725"/>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2057" name="Line 7"/>
          <p:cNvSpPr>
            <a:spLocks noChangeShapeType="1"/>
          </p:cNvSpPr>
          <p:nvPr/>
        </p:nvSpPr>
        <p:spPr bwMode="auto">
          <a:xfrm>
            <a:off x="3824288" y="190976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 name="矩形 13"/>
          <p:cNvSpPr/>
          <p:nvPr/>
        </p:nvSpPr>
        <p:spPr>
          <a:xfrm>
            <a:off x="395288" y="1557338"/>
            <a:ext cx="6715125" cy="31877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nSpc>
                <a:spcPct val="105000"/>
              </a:lnSpc>
            </a:pPr>
            <a:r>
              <a:rPr lang="zh-CN" altLang="en-US" sz="1400" dirty="0">
                <a:solidFill>
                  <a:srgbClr val="000000"/>
                </a:solidFill>
                <a:latin typeface="华文中宋" pitchFamily="2" charset="-122"/>
                <a:ea typeface="华文中宋" pitchFamily="2" charset="-122"/>
              </a:rPr>
              <a:t>      </a:t>
            </a:r>
            <a:r>
              <a:rPr lang="zh-CN" altLang="en-US" sz="1400" dirty="0" smtClean="0">
                <a:solidFill>
                  <a:srgbClr val="000000"/>
                </a:solidFill>
                <a:latin typeface="华文中宋" pitchFamily="2" charset="-122"/>
                <a:ea typeface="华文中宋" pitchFamily="2" charset="-122"/>
              </a:rPr>
              <a:t> </a:t>
            </a:r>
            <a:r>
              <a:rPr lang="zh-CN" altLang="en-US" sz="1600" dirty="0" smtClean="0">
                <a:solidFill>
                  <a:srgbClr val="000000"/>
                </a:solidFill>
                <a:latin typeface="华文中宋" pitchFamily="2" charset="-122"/>
                <a:ea typeface="华文中宋" pitchFamily="2" charset="-122"/>
              </a:rPr>
              <a:t>多年来</a:t>
            </a:r>
            <a:r>
              <a:rPr lang="zh-CN" altLang="en-US" sz="1600" dirty="0">
                <a:solidFill>
                  <a:srgbClr val="000000"/>
                </a:solidFill>
                <a:latin typeface="华文中宋" pitchFamily="2" charset="-122"/>
                <a:ea typeface="华文中宋" pitchFamily="2" charset="-122"/>
              </a:rPr>
              <a:t>学院承担了国家科技支撑计划、“</a:t>
            </a:r>
            <a:r>
              <a:rPr lang="en-US" altLang="zh-CN" sz="1600" dirty="0">
                <a:solidFill>
                  <a:srgbClr val="000000"/>
                </a:solidFill>
                <a:latin typeface="华文中宋" pitchFamily="2" charset="-122"/>
                <a:ea typeface="华文中宋" pitchFamily="2" charset="-122"/>
              </a:rPr>
              <a:t>973”</a:t>
            </a:r>
            <a:r>
              <a:rPr lang="zh-CN" altLang="en-US" sz="1600" dirty="0">
                <a:solidFill>
                  <a:srgbClr val="000000"/>
                </a:solidFill>
                <a:latin typeface="华文中宋" pitchFamily="2" charset="-122"/>
                <a:ea typeface="华文中宋" pitchFamily="2" charset="-122"/>
              </a:rPr>
              <a:t>计划、“</a:t>
            </a:r>
            <a:r>
              <a:rPr lang="en-US" altLang="zh-CN" sz="1600" dirty="0">
                <a:solidFill>
                  <a:srgbClr val="000000"/>
                </a:solidFill>
                <a:latin typeface="华文中宋" pitchFamily="2" charset="-122"/>
                <a:ea typeface="华文中宋" pitchFamily="2" charset="-122"/>
              </a:rPr>
              <a:t>863”</a:t>
            </a:r>
            <a:r>
              <a:rPr lang="zh-CN" altLang="en-US" sz="1600" dirty="0">
                <a:solidFill>
                  <a:srgbClr val="000000"/>
                </a:solidFill>
                <a:latin typeface="华文中宋" pitchFamily="2" charset="-122"/>
                <a:ea typeface="华文中宋" pitchFamily="2" charset="-122"/>
              </a:rPr>
              <a:t>计划、国家自然科学基金项目、省部级重点科研项目等</a:t>
            </a:r>
            <a:r>
              <a:rPr lang="en-US" altLang="zh-CN" sz="1600" dirty="0">
                <a:solidFill>
                  <a:srgbClr val="000000"/>
                </a:solidFill>
                <a:latin typeface="华文中宋" pitchFamily="2" charset="-122"/>
                <a:ea typeface="华文中宋" pitchFamily="2" charset="-122"/>
              </a:rPr>
              <a:t>100</a:t>
            </a:r>
            <a:r>
              <a:rPr lang="zh-CN" altLang="en-US" sz="1600" dirty="0">
                <a:solidFill>
                  <a:srgbClr val="000000"/>
                </a:solidFill>
                <a:latin typeface="华文中宋" pitchFamily="2" charset="-122"/>
                <a:ea typeface="华文中宋" pitchFamily="2" charset="-122"/>
              </a:rPr>
              <a:t>余项，学术研究方向涵盖计算机科学与技术、网络与通信、无线移动通信系统、信息安全、物联网、云计算、三网融合等信息技术的国际前沿领域。这些研究方向为同学们开阔学术视野、本科毕业后选择继续深造、就业都提供了强有力的支撑和优势条件。</a:t>
            </a:r>
            <a:endParaRPr lang="en-US" altLang="zh-CN" sz="1600" dirty="0">
              <a:solidFill>
                <a:srgbClr val="000000"/>
              </a:solidFill>
              <a:latin typeface="华文中宋" pitchFamily="2" charset="-122"/>
              <a:ea typeface="华文中宋" pitchFamily="2" charset="-122"/>
            </a:endParaRPr>
          </a:p>
          <a:p>
            <a:pPr>
              <a:lnSpc>
                <a:spcPct val="105000"/>
              </a:lnSpc>
            </a:pPr>
            <a:r>
              <a:rPr lang="en-US" altLang="zh-CN" sz="1600" dirty="0">
                <a:solidFill>
                  <a:srgbClr val="000000"/>
                </a:solidFill>
                <a:latin typeface="华文中宋" pitchFamily="2" charset="-122"/>
                <a:ea typeface="华文中宋" pitchFamily="2" charset="-122"/>
              </a:rPr>
              <a:t>      </a:t>
            </a:r>
            <a:r>
              <a:rPr lang="zh-CN" altLang="en-US" sz="1600" dirty="0">
                <a:solidFill>
                  <a:srgbClr val="000000"/>
                </a:solidFill>
                <a:latin typeface="华文中宋" pitchFamily="2" charset="-122"/>
                <a:ea typeface="华文中宋" pitchFamily="2" charset="-122"/>
              </a:rPr>
              <a:t>学院科研成果丰硕，曾获国家科技进步一等奖、教育部自然科学二等奖、技术发明二等奖等省部级以上奖励</a:t>
            </a:r>
            <a:r>
              <a:rPr lang="en-US" altLang="zh-CN" sz="1600" dirty="0">
                <a:solidFill>
                  <a:srgbClr val="000000"/>
                </a:solidFill>
                <a:latin typeface="华文中宋" pitchFamily="2" charset="-122"/>
                <a:ea typeface="华文中宋" pitchFamily="2" charset="-122"/>
              </a:rPr>
              <a:t>20</a:t>
            </a:r>
            <a:r>
              <a:rPr lang="zh-CN" altLang="en-US" sz="1600" dirty="0">
                <a:solidFill>
                  <a:srgbClr val="000000"/>
                </a:solidFill>
                <a:latin typeface="华文中宋" pitchFamily="2" charset="-122"/>
                <a:ea typeface="华文中宋" pitchFamily="2" charset="-122"/>
              </a:rPr>
              <a:t>余项。其中，以“热连轧计算机控制系统集成”为代表的一批成果在国民经济建设中发挥了重要作用，攻克了钢铁生产计算机控制、智能优化调度、表面检测信息等技术难题，为行业企业的信息化和国家冶金材料工业的科技进步做出了重要贡献，产生了巨大的经济效益和社会效益。</a:t>
            </a:r>
          </a:p>
        </p:txBody>
      </p:sp>
      <p:pic>
        <p:nvPicPr>
          <p:cNvPr id="21" name="图片 20" descr="C:\Users\lkclear\Desktop\11.jpg"/>
          <p:cNvPicPr/>
          <p:nvPr/>
        </p:nvPicPr>
        <p:blipFill>
          <a:blip r:embed="rId4" cstate="print">
            <a:lum bright="20000"/>
          </a:blip>
          <a:srcRect/>
          <a:stretch>
            <a:fillRect/>
          </a:stretch>
        </p:blipFill>
        <p:spPr bwMode="auto">
          <a:xfrm>
            <a:off x="7256321" y="1133510"/>
            <a:ext cx="1733260" cy="25744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9" name="组合 28"/>
          <p:cNvGrpSpPr/>
          <p:nvPr/>
        </p:nvGrpSpPr>
        <p:grpSpPr>
          <a:xfrm>
            <a:off x="271206" y="4107232"/>
            <a:ext cx="8604929" cy="2485390"/>
            <a:chOff x="346075" y="4107232"/>
            <a:chExt cx="8604929" cy="2485390"/>
          </a:xfrm>
        </p:grpSpPr>
        <p:pic>
          <p:nvPicPr>
            <p:cNvPr id="2068" name="Picture 3" descr="C:\Users\youth\Desktop\获奖证书\科研获奖证书\10-2省部级11项\10-2-1 教育部自然科学二等奖2008.JPG"/>
            <p:cNvPicPr>
              <a:picLocks noChangeAspect="1" noChangeArrowheads="1"/>
            </p:cNvPicPr>
            <p:nvPr/>
          </p:nvPicPr>
          <p:blipFill>
            <a:blip r:embed="rId5" cstate="print"/>
            <a:srcRect/>
            <a:stretch>
              <a:fillRect/>
            </a:stretch>
          </p:blipFill>
          <p:spPr bwMode="auto">
            <a:xfrm>
              <a:off x="3071802" y="4115484"/>
              <a:ext cx="2792988" cy="1903442"/>
            </a:xfrm>
            <a:prstGeom prst="rect">
              <a:avLst/>
            </a:prstGeom>
            <a:noFill/>
            <a:ln w="9525">
              <a:noFill/>
              <a:miter lim="800000"/>
              <a:headEnd/>
              <a:tailEnd/>
            </a:ln>
          </p:spPr>
        </p:pic>
        <p:sp>
          <p:nvSpPr>
            <p:cNvPr id="19" name="TextBox 18"/>
            <p:cNvSpPr txBox="1"/>
            <p:nvPr/>
          </p:nvSpPr>
          <p:spPr bwMode="auto">
            <a:xfrm>
              <a:off x="369887" y="6043613"/>
              <a:ext cx="2692806" cy="523220"/>
            </a:xfrm>
            <a:prstGeom prst="rect">
              <a:avLst/>
            </a:prstGeom>
            <a:noFill/>
          </p:spPr>
          <p:txBody>
            <a:bodyPr wrap="square">
              <a:spAutoFit/>
            </a:bodyPr>
            <a:lstStyle/>
            <a:p>
              <a:pPr>
                <a:defRPr/>
              </a:pPr>
              <a:r>
                <a:rPr lang="zh-CN" altLang="en-US" sz="1400" dirty="0">
                  <a:solidFill>
                    <a:schemeClr val="dk1"/>
                  </a:solidFill>
                  <a:latin typeface="+mn-ea"/>
                  <a:ea typeface="+mn-ea"/>
                  <a:cs typeface="Verdana" pitchFamily="34" charset="0"/>
                </a:rPr>
                <a:t>杨炳儒教授获“教育部高校科研成果二等奖（技术发明奖）”</a:t>
              </a:r>
              <a:endParaRPr lang="zh-CN" altLang="en-US" sz="1400" dirty="0">
                <a:latin typeface="+mn-ea"/>
                <a:ea typeface="+mn-ea"/>
                <a:cs typeface="Verdana" pitchFamily="34" charset="0"/>
              </a:endParaRPr>
            </a:p>
          </p:txBody>
        </p:sp>
        <p:pic>
          <p:nvPicPr>
            <p:cNvPr id="2070" name="Picture 4" descr="C:\Users\youth\Desktop\获奖证书\科研获奖证书\10-2省部级11项\10-2-2教育部技术发明二等奖.JPG"/>
            <p:cNvPicPr>
              <a:picLocks noChangeAspect="1" noChangeArrowheads="1"/>
            </p:cNvPicPr>
            <p:nvPr/>
          </p:nvPicPr>
          <p:blipFill>
            <a:blip r:embed="rId6" cstate="print"/>
            <a:srcRect/>
            <a:stretch>
              <a:fillRect/>
            </a:stretch>
          </p:blipFill>
          <p:spPr bwMode="auto">
            <a:xfrm>
              <a:off x="346075" y="4122050"/>
              <a:ext cx="2724077" cy="1868336"/>
            </a:xfrm>
            <a:prstGeom prst="rect">
              <a:avLst/>
            </a:prstGeom>
            <a:noFill/>
            <a:ln w="9525">
              <a:noFill/>
              <a:miter lim="800000"/>
              <a:headEnd/>
              <a:tailEnd/>
            </a:ln>
          </p:spPr>
        </p:pic>
        <p:sp>
          <p:nvSpPr>
            <p:cNvPr id="22" name="TextBox 21"/>
            <p:cNvSpPr txBox="1"/>
            <p:nvPr/>
          </p:nvSpPr>
          <p:spPr bwMode="auto">
            <a:xfrm>
              <a:off x="3097213" y="6043613"/>
              <a:ext cx="2714625" cy="517525"/>
            </a:xfrm>
            <a:prstGeom prst="rect">
              <a:avLst/>
            </a:prstGeom>
            <a:noFill/>
          </p:spPr>
          <p:txBody>
            <a:bodyPr>
              <a:spAutoFit/>
            </a:bodyPr>
            <a:lstStyle/>
            <a:p>
              <a:pPr algn="ctr"/>
              <a:r>
                <a:rPr lang="zh-CN" altLang="en-US" sz="1400" dirty="0">
                  <a:solidFill>
                    <a:srgbClr val="000000"/>
                  </a:solidFill>
                  <a:latin typeface="宋体" pitchFamily="2" charset="-122"/>
                </a:rPr>
                <a:t>杨炳儒教授获“教育部高校科研成果二等奖（自然科学类）”</a:t>
              </a:r>
              <a:endParaRPr lang="zh-CN" altLang="en-US" sz="1400" dirty="0">
                <a:latin typeface="宋体" pitchFamily="2" charset="-122"/>
              </a:endParaRPr>
            </a:p>
          </p:txBody>
        </p:sp>
        <p:pic>
          <p:nvPicPr>
            <p:cNvPr id="2066" name="Picture 63" descr="2012-11-06 09"/>
            <p:cNvPicPr>
              <a:picLocks noChangeAspect="1" noChangeArrowheads="1"/>
            </p:cNvPicPr>
            <p:nvPr/>
          </p:nvPicPr>
          <p:blipFill>
            <a:blip r:embed="rId7" cstate="print">
              <a:lum bright="30000"/>
            </a:blip>
            <a:srcRect t="2170" b="2126"/>
            <a:stretch>
              <a:fillRect/>
            </a:stretch>
          </p:blipFill>
          <p:spPr bwMode="auto">
            <a:xfrm>
              <a:off x="5828856" y="4107232"/>
              <a:ext cx="3122148" cy="1893600"/>
            </a:xfrm>
            <a:prstGeom prst="rect">
              <a:avLst/>
            </a:prstGeom>
            <a:noFill/>
            <a:ln w="9525">
              <a:noFill/>
              <a:miter lim="800000"/>
              <a:headEnd/>
              <a:tailEnd/>
            </a:ln>
          </p:spPr>
        </p:pic>
        <p:sp>
          <p:nvSpPr>
            <p:cNvPr id="23" name="TextBox 22"/>
            <p:cNvSpPr txBox="1"/>
            <p:nvPr/>
          </p:nvSpPr>
          <p:spPr bwMode="auto">
            <a:xfrm>
              <a:off x="6038983" y="6049947"/>
              <a:ext cx="2846547" cy="542675"/>
            </a:xfrm>
            <a:prstGeom prst="rect">
              <a:avLst/>
            </a:prstGeom>
            <a:noFill/>
          </p:spPr>
          <p:txBody>
            <a:bodyPr>
              <a:spAutoFit/>
            </a:bodyPr>
            <a:lstStyle/>
            <a:p>
              <a:pPr algn="ctr">
                <a:defRPr/>
              </a:pPr>
              <a:r>
                <a:rPr lang="zh-CN" altLang="en-US" sz="1400" dirty="0">
                  <a:solidFill>
                    <a:schemeClr val="dk1"/>
                  </a:solidFill>
                  <a:latin typeface="+mn-ea"/>
                  <a:ea typeface="+mn-ea"/>
                  <a:cs typeface="Verdana" pitchFamily="34" charset="0"/>
                </a:rPr>
                <a:t>涂序彦教授获</a:t>
              </a:r>
              <a:r>
                <a:rPr lang="zh-CN" altLang="en-US" sz="1400" dirty="0"/>
                <a:t>“吴文俊人工智能科学技术奖成就奖”</a:t>
              </a:r>
              <a:endParaRPr lang="zh-CN" altLang="en-US" sz="1400" dirty="0">
                <a:latin typeface="+mn-ea"/>
                <a:ea typeface="+mn-ea"/>
              </a:endParaRPr>
            </a:p>
          </p:txBody>
        </p:sp>
      </p:grpSp>
      <p:grpSp>
        <p:nvGrpSpPr>
          <p:cNvPr id="26" name="组合 25"/>
          <p:cNvGrpSpPr/>
          <p:nvPr/>
        </p:nvGrpSpPr>
        <p:grpSpPr>
          <a:xfrm>
            <a:off x="251520" y="3657600"/>
            <a:ext cx="8755550" cy="3200400"/>
            <a:chOff x="214282" y="3657600"/>
            <a:chExt cx="8755550" cy="3200400"/>
          </a:xfrm>
        </p:grpSpPr>
        <p:grpSp>
          <p:nvGrpSpPr>
            <p:cNvPr id="27" name="组合 33"/>
            <p:cNvGrpSpPr/>
            <p:nvPr/>
          </p:nvGrpSpPr>
          <p:grpSpPr>
            <a:xfrm>
              <a:off x="214282" y="4069402"/>
              <a:ext cx="6635672" cy="2577019"/>
              <a:chOff x="357158" y="4124889"/>
              <a:chExt cx="6492796" cy="2521532"/>
            </a:xfrm>
          </p:grpSpPr>
          <p:pic>
            <p:nvPicPr>
              <p:cNvPr id="30" name="Picture 9"/>
              <p:cNvPicPr>
                <a:picLocks noChangeAspect="1" noChangeArrowheads="1"/>
              </p:cNvPicPr>
              <p:nvPr/>
            </p:nvPicPr>
            <p:blipFill>
              <a:blip r:embed="rId8" cstate="print"/>
              <a:srcRect t="517" b="11481"/>
              <a:stretch>
                <a:fillRect/>
              </a:stretch>
            </p:blipFill>
            <p:spPr bwMode="auto">
              <a:xfrm>
                <a:off x="357158" y="4195684"/>
                <a:ext cx="3430718" cy="2361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35" name="Object 8"/>
              <p:cNvGraphicFramePr>
                <a:graphicFrameLocks noChangeAspect="1"/>
              </p:cNvGraphicFramePr>
              <p:nvPr/>
            </p:nvGraphicFramePr>
            <p:xfrm>
              <a:off x="3778283" y="4124889"/>
              <a:ext cx="3071671" cy="2521532"/>
            </p:xfrm>
            <a:graphic>
              <a:graphicData uri="http://schemas.openxmlformats.org/presentationml/2006/ole">
                <mc:AlternateContent xmlns:mc="http://schemas.openxmlformats.org/markup-compatibility/2006">
                  <mc:Choice xmlns:v="urn:schemas-microsoft-com:vml" Requires="v">
                    <p:oleObj spid="_x0000_s2083" name="Visio" r:id="rId9" imgW="4985004" imgH="4087368" progId="">
                      <p:embed/>
                    </p:oleObj>
                  </mc:Choice>
                  <mc:Fallback>
                    <p:oleObj name="Visio" r:id="rId9" imgW="4985004" imgH="4087368" progId="">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8283" y="4124889"/>
                            <a:ext cx="3071671" cy="25215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8" name="Picture 4" descr="d:\杂类\学院校庆\宣传页和展板\所用照片\机器人.jpg"/>
            <p:cNvPicPr>
              <a:picLocks noChangeAspect="1" noChangeArrowheads="1"/>
            </p:cNvPicPr>
            <p:nvPr/>
          </p:nvPicPr>
          <p:blipFill>
            <a:blip r:embed="rId11" cstate="print">
              <a:lum bright="10000"/>
            </a:blip>
            <a:srcRect/>
            <a:stretch>
              <a:fillRect/>
            </a:stretch>
          </p:blipFill>
          <p:spPr bwMode="auto">
            <a:xfrm>
              <a:off x="6826821" y="3657600"/>
              <a:ext cx="2143011" cy="320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lide(fromBottom)">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slide(fromBottom)">
                                      <p:cBhvr>
                                        <p:cTn id="1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987ADAB7-1758-49B2-83C1-A631B2F0D195}"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11</a:t>
            </a:fld>
            <a:endParaRPr lang="en-US" altLang="zh-CN" sz="1200">
              <a:solidFill>
                <a:schemeClr val="tx2">
                  <a:shade val="90000"/>
                </a:schemeClr>
              </a:solidFill>
              <a:latin typeface="+mn-lt"/>
              <a:ea typeface="+mn-ea"/>
            </a:endParaRPr>
          </a:p>
        </p:txBody>
      </p:sp>
      <p:sp>
        <p:nvSpPr>
          <p:cNvPr id="25603" name="Line 4"/>
          <p:cNvSpPr>
            <a:spLocks noChangeShapeType="1"/>
          </p:cNvSpPr>
          <p:nvPr/>
        </p:nvSpPr>
        <p:spPr bwMode="auto">
          <a:xfrm>
            <a:off x="1390650" y="1519238"/>
            <a:ext cx="930275" cy="0"/>
          </a:xfrm>
          <a:prstGeom prst="line">
            <a:avLst/>
          </a:prstGeom>
          <a:noFill/>
          <a:ln w="12700" cap="sq">
            <a:noFill/>
            <a:round/>
            <a:headEnd/>
            <a:tailEnd/>
          </a:ln>
        </p:spPr>
        <p:txBody>
          <a:bodyPr/>
          <a:lstStyle/>
          <a:p>
            <a:endParaRPr lang="zh-CN" altLang="en-US"/>
          </a:p>
        </p:txBody>
      </p:sp>
      <p:sp>
        <p:nvSpPr>
          <p:cNvPr id="25604" name="Line 5"/>
          <p:cNvSpPr>
            <a:spLocks noChangeShapeType="1"/>
          </p:cNvSpPr>
          <p:nvPr/>
        </p:nvSpPr>
        <p:spPr bwMode="auto">
          <a:xfrm>
            <a:off x="2320925" y="1519238"/>
            <a:ext cx="182563" cy="0"/>
          </a:xfrm>
          <a:prstGeom prst="line">
            <a:avLst/>
          </a:prstGeom>
          <a:noFill/>
          <a:ln w="12700" cap="sq">
            <a:noFill/>
            <a:round/>
            <a:headEnd/>
            <a:tailEnd/>
          </a:ln>
        </p:spPr>
        <p:txBody>
          <a:bodyPr/>
          <a:lstStyle/>
          <a:p>
            <a:endParaRPr lang="zh-CN" altLang="en-US"/>
          </a:p>
        </p:txBody>
      </p:sp>
      <p:grpSp>
        <p:nvGrpSpPr>
          <p:cNvPr id="25605" name="Group 61"/>
          <p:cNvGrpSpPr>
            <a:grpSpLocks/>
          </p:cNvGrpSpPr>
          <p:nvPr/>
        </p:nvGrpSpPr>
        <p:grpSpPr bwMode="auto">
          <a:xfrm>
            <a:off x="1116013" y="1143000"/>
            <a:ext cx="3600450" cy="593725"/>
            <a:chOff x="612" y="799"/>
            <a:chExt cx="2268" cy="374"/>
          </a:xfrm>
        </p:grpSpPr>
        <p:sp>
          <p:nvSpPr>
            <p:cNvPr id="1198142" name="AutoShape 62"/>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国际合作</a:t>
              </a:r>
            </a:p>
          </p:txBody>
        </p:sp>
        <p:sp>
          <p:nvSpPr>
            <p:cNvPr id="1198143" name="AutoShape 63"/>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25645" name="Freeform 64"/>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latin typeface="Calibri" pitchFamily="34" charset="0"/>
              </a:endParaRPr>
            </a:p>
          </p:txBody>
        </p:sp>
      </p:grpSp>
      <p:sp>
        <p:nvSpPr>
          <p:cNvPr id="1269764" name="AutoShape 4"/>
          <p:cNvSpPr>
            <a:spLocks noChangeArrowheads="1"/>
          </p:cNvSpPr>
          <p:nvPr/>
        </p:nvSpPr>
        <p:spPr bwMode="gray">
          <a:xfrm>
            <a:off x="2268538" y="331788"/>
            <a:ext cx="4464050" cy="649287"/>
          </a:xfrm>
          <a:prstGeom prst="roundRect">
            <a:avLst>
              <a:gd name="adj" fmla="val 50000"/>
            </a:avLst>
          </a:prstGeom>
          <a:gradFill rotWithShape="1">
            <a:gsLst>
              <a:gs pos="0">
                <a:srgbClr val="FF3300"/>
              </a:gs>
              <a:gs pos="100000">
                <a:srgbClr val="FF3300">
                  <a:gamma/>
                  <a:shade val="66667"/>
                  <a:invGamma/>
                </a:srgbClr>
              </a:gs>
            </a:gsLst>
            <a:lin ang="540000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Arial" charset="0"/>
                <a:ea typeface="华文中宋" pitchFamily="2" charset="-122"/>
              </a:rPr>
              <a:t>二、学院基本情况</a:t>
            </a:r>
          </a:p>
        </p:txBody>
      </p:sp>
      <p:sp>
        <p:nvSpPr>
          <p:cNvPr id="25607" name="Line 7"/>
          <p:cNvSpPr>
            <a:spLocks noChangeShapeType="1"/>
          </p:cNvSpPr>
          <p:nvPr/>
        </p:nvSpPr>
        <p:spPr bwMode="auto">
          <a:xfrm>
            <a:off x="4038600" y="2117725"/>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08" name="Line 7"/>
          <p:cNvSpPr>
            <a:spLocks noChangeShapeType="1"/>
          </p:cNvSpPr>
          <p:nvPr/>
        </p:nvSpPr>
        <p:spPr bwMode="auto">
          <a:xfrm>
            <a:off x="3824288" y="190976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09" name="Line 8"/>
          <p:cNvSpPr>
            <a:spLocks noChangeShapeType="1"/>
          </p:cNvSpPr>
          <p:nvPr/>
        </p:nvSpPr>
        <p:spPr bwMode="auto">
          <a:xfrm>
            <a:off x="6991350" y="22494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0" name="Line 9"/>
          <p:cNvSpPr>
            <a:spLocks noChangeShapeType="1"/>
          </p:cNvSpPr>
          <p:nvPr/>
        </p:nvSpPr>
        <p:spPr bwMode="auto">
          <a:xfrm>
            <a:off x="6991350" y="2686050"/>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1" name="Line 11"/>
          <p:cNvSpPr>
            <a:spLocks noChangeShapeType="1"/>
          </p:cNvSpPr>
          <p:nvPr/>
        </p:nvSpPr>
        <p:spPr bwMode="auto">
          <a:xfrm>
            <a:off x="6991350" y="31210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2" name="Line 13"/>
          <p:cNvSpPr>
            <a:spLocks noChangeShapeType="1"/>
          </p:cNvSpPr>
          <p:nvPr/>
        </p:nvSpPr>
        <p:spPr bwMode="auto">
          <a:xfrm>
            <a:off x="6991350" y="355917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3" name="Line 14"/>
          <p:cNvSpPr>
            <a:spLocks noChangeShapeType="1"/>
          </p:cNvSpPr>
          <p:nvPr/>
        </p:nvSpPr>
        <p:spPr bwMode="auto">
          <a:xfrm>
            <a:off x="6991350" y="39973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4" name="Line 16"/>
          <p:cNvSpPr>
            <a:spLocks noChangeShapeType="1"/>
          </p:cNvSpPr>
          <p:nvPr/>
        </p:nvSpPr>
        <p:spPr bwMode="auto">
          <a:xfrm>
            <a:off x="6991350" y="4435475"/>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5" name="Line 18"/>
          <p:cNvSpPr>
            <a:spLocks noChangeShapeType="1"/>
          </p:cNvSpPr>
          <p:nvPr/>
        </p:nvSpPr>
        <p:spPr bwMode="auto">
          <a:xfrm>
            <a:off x="6991350" y="48704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6" name="Line 20"/>
          <p:cNvSpPr>
            <a:spLocks noChangeShapeType="1"/>
          </p:cNvSpPr>
          <p:nvPr/>
        </p:nvSpPr>
        <p:spPr bwMode="auto">
          <a:xfrm>
            <a:off x="6991350" y="530701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7" name="Line 15"/>
          <p:cNvSpPr>
            <a:spLocks noChangeShapeType="1"/>
          </p:cNvSpPr>
          <p:nvPr/>
        </p:nvSpPr>
        <p:spPr bwMode="auto">
          <a:xfrm>
            <a:off x="7381875" y="4094163"/>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8" name="Line 17"/>
          <p:cNvSpPr>
            <a:spLocks noChangeShapeType="1"/>
          </p:cNvSpPr>
          <p:nvPr/>
        </p:nvSpPr>
        <p:spPr bwMode="auto">
          <a:xfrm>
            <a:off x="7381875" y="4532313"/>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9" name="Line 19"/>
          <p:cNvSpPr>
            <a:spLocks noChangeShapeType="1"/>
          </p:cNvSpPr>
          <p:nvPr/>
        </p:nvSpPr>
        <p:spPr bwMode="auto">
          <a:xfrm>
            <a:off x="7381875" y="49672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20" name="Line 21"/>
          <p:cNvSpPr>
            <a:spLocks noChangeShapeType="1"/>
          </p:cNvSpPr>
          <p:nvPr/>
        </p:nvSpPr>
        <p:spPr bwMode="auto">
          <a:xfrm>
            <a:off x="7381875" y="5403850"/>
            <a:ext cx="0" cy="436563"/>
          </a:xfrm>
          <a:prstGeom prst="line">
            <a:avLst/>
          </a:prstGeom>
          <a:noFill/>
          <a:ln w="28575" cap="sq">
            <a:noFill/>
            <a:round/>
            <a:headEnd/>
            <a:tailEnd/>
          </a:ln>
        </p:spPr>
        <p:txBody>
          <a:bodyPr lIns="90000" tIns="46800" rIns="90000" bIns="46800" anchor="ctr">
            <a:spAutoFit/>
          </a:bodyPr>
          <a:lstStyle/>
          <a:p>
            <a:endParaRPr lang="zh-CN" altLang="en-US"/>
          </a:p>
        </p:txBody>
      </p:sp>
      <p:graphicFrame>
        <p:nvGraphicFramePr>
          <p:cNvPr id="65" name="表格 64"/>
          <p:cNvGraphicFramePr>
            <a:graphicFrameLocks noGrp="1"/>
          </p:cNvGraphicFramePr>
          <p:nvPr/>
        </p:nvGraphicFramePr>
        <p:xfrm>
          <a:off x="5429250" y="1643063"/>
          <a:ext cx="3643341" cy="4754880"/>
        </p:xfrm>
        <a:graphic>
          <a:graphicData uri="http://schemas.openxmlformats.org/drawingml/2006/table">
            <a:tbl>
              <a:tblPr firstRow="1" bandRow="1">
                <a:tableStyleId>{FABFCF23-3B69-468F-B69F-88F6DE6A72F2}</a:tableStyleId>
              </a:tblPr>
              <a:tblGrid>
                <a:gridCol w="829671"/>
                <a:gridCol w="1761149"/>
                <a:gridCol w="1052521"/>
              </a:tblGrid>
              <a:tr h="71172">
                <a:tc>
                  <a:txBody>
                    <a:bodyPr/>
                    <a:lstStyle/>
                    <a:p>
                      <a:pPr algn="ctr"/>
                      <a:r>
                        <a:rPr lang="zh-CN" altLang="en-US" sz="1200" dirty="0"/>
                        <a:t>区域</a:t>
                      </a:r>
                    </a:p>
                  </a:txBody>
                  <a:tcPr marL="0" marR="0" marT="0" marB="0" anchor="ctr"/>
                </a:tc>
                <a:tc>
                  <a:txBody>
                    <a:bodyPr/>
                    <a:lstStyle/>
                    <a:p>
                      <a:pPr algn="ctr"/>
                      <a:r>
                        <a:rPr lang="zh-CN" altLang="en-US" sz="1200" dirty="0"/>
                        <a:t>名称</a:t>
                      </a:r>
                    </a:p>
                  </a:txBody>
                  <a:tcPr marL="0" marR="0" marT="0" marB="0" anchor="ctr"/>
                </a:tc>
                <a:tc>
                  <a:txBody>
                    <a:bodyPr/>
                    <a:lstStyle/>
                    <a:p>
                      <a:pPr algn="ctr"/>
                      <a:r>
                        <a:rPr lang="zh-CN" altLang="en-US" sz="1200" dirty="0"/>
                        <a:t>所属国家</a:t>
                      </a:r>
                    </a:p>
                  </a:txBody>
                  <a:tcPr marL="0" marR="0" marT="0" marB="0" anchor="ctr"/>
                </a:tc>
              </a:tr>
              <a:tr h="422288">
                <a:tc>
                  <a:txBody>
                    <a:bodyPr/>
                    <a:lstStyle/>
                    <a:p>
                      <a:pPr algn="ctr">
                        <a:lnSpc>
                          <a:spcPts val="2000"/>
                        </a:lnSpc>
                      </a:pPr>
                      <a:r>
                        <a:rPr lang="zh-CN" altLang="en-US" sz="1200" dirty="0"/>
                        <a:t>亚洲</a:t>
                      </a:r>
                      <a:r>
                        <a:rPr lang="zh-CN" altLang="en-US" sz="1200" dirty="0" smtClean="0"/>
                        <a:t>、</a:t>
                      </a:r>
                      <a:endParaRPr lang="en-US" altLang="zh-CN" sz="1200" dirty="0" smtClean="0"/>
                    </a:p>
                    <a:p>
                      <a:pPr algn="ctr">
                        <a:lnSpc>
                          <a:spcPts val="2000"/>
                        </a:lnSpc>
                      </a:pPr>
                      <a:r>
                        <a:rPr lang="zh-CN" altLang="en-US" sz="1200" dirty="0" smtClean="0"/>
                        <a:t>大洋洲</a:t>
                      </a:r>
                      <a:endParaRPr lang="zh-CN" altLang="en-US" sz="1200" dirty="0"/>
                    </a:p>
                  </a:txBody>
                  <a:tcPr marL="0" marR="0" marT="0" marB="0" anchor="ctr"/>
                </a:tc>
                <a:tc>
                  <a:txBody>
                    <a:bodyPr/>
                    <a:lstStyle/>
                    <a:p>
                      <a:pPr algn="ctr">
                        <a:lnSpc>
                          <a:spcPts val="2000"/>
                        </a:lnSpc>
                      </a:pPr>
                      <a:r>
                        <a:rPr lang="zh-CN" altLang="en-US" sz="1200" dirty="0"/>
                        <a:t>室兰工业大学</a:t>
                      </a:r>
                      <a:br>
                        <a:rPr lang="zh-CN" altLang="en-US" sz="1200" dirty="0"/>
                      </a:br>
                      <a:r>
                        <a:rPr lang="zh-CN" altLang="en-US" sz="1200" dirty="0"/>
                        <a:t>东京工业大学</a:t>
                      </a:r>
                    </a:p>
                    <a:p>
                      <a:pPr algn="ctr">
                        <a:lnSpc>
                          <a:spcPts val="2000"/>
                        </a:lnSpc>
                      </a:pPr>
                      <a:r>
                        <a:rPr lang="zh-CN" altLang="en-US" sz="1200" dirty="0"/>
                        <a:t>悉尼大学</a:t>
                      </a:r>
                    </a:p>
                  </a:txBody>
                  <a:tcPr marL="0" marR="0" marT="0" marB="0"/>
                </a:tc>
                <a:tc>
                  <a:txBody>
                    <a:bodyPr/>
                    <a:lstStyle/>
                    <a:p>
                      <a:pPr algn="ctr">
                        <a:lnSpc>
                          <a:spcPts val="2000"/>
                        </a:lnSpc>
                      </a:pPr>
                      <a:r>
                        <a:rPr lang="zh-CN" altLang="en-US" sz="1200"/>
                        <a:t>日本</a:t>
                      </a:r>
                    </a:p>
                    <a:p>
                      <a:pPr algn="ctr">
                        <a:lnSpc>
                          <a:spcPts val="2000"/>
                        </a:lnSpc>
                      </a:pPr>
                      <a:r>
                        <a:rPr lang="zh-CN" altLang="en-US" sz="1200"/>
                        <a:t>日本</a:t>
                      </a:r>
                    </a:p>
                    <a:p>
                      <a:pPr algn="ctr">
                        <a:lnSpc>
                          <a:spcPts val="2000"/>
                        </a:lnSpc>
                      </a:pPr>
                      <a:r>
                        <a:rPr lang="zh-CN" altLang="en-US" sz="1200"/>
                        <a:t>澳大利亚</a:t>
                      </a:r>
                    </a:p>
                  </a:txBody>
                  <a:tcPr marL="0" marR="0" marT="0" marB="0"/>
                </a:tc>
              </a:tr>
              <a:tr h="570564">
                <a:tc>
                  <a:txBody>
                    <a:bodyPr/>
                    <a:lstStyle/>
                    <a:p>
                      <a:pPr algn="ctr">
                        <a:lnSpc>
                          <a:spcPts val="2000"/>
                        </a:lnSpc>
                      </a:pPr>
                      <a:r>
                        <a:rPr lang="zh-CN" altLang="en-US" sz="1200"/>
                        <a:t>欧洲</a:t>
                      </a:r>
                    </a:p>
                  </a:txBody>
                  <a:tcPr marL="0" marR="0" marT="0" marB="0" anchor="ctr"/>
                </a:tc>
                <a:tc>
                  <a:txBody>
                    <a:bodyPr/>
                    <a:lstStyle/>
                    <a:p>
                      <a:pPr algn="ctr">
                        <a:lnSpc>
                          <a:spcPts val="2000"/>
                        </a:lnSpc>
                      </a:pPr>
                      <a:r>
                        <a:rPr lang="zh-CN" altLang="en-US" sz="1200" dirty="0"/>
                        <a:t>亚琛工业大学</a:t>
                      </a:r>
                    </a:p>
                    <a:p>
                      <a:pPr algn="ctr">
                        <a:lnSpc>
                          <a:spcPts val="2000"/>
                        </a:lnSpc>
                      </a:pPr>
                      <a:r>
                        <a:rPr lang="zh-CN" altLang="en-US" sz="1200" dirty="0"/>
                        <a:t>鲁汶大学</a:t>
                      </a:r>
                    </a:p>
                    <a:p>
                      <a:pPr algn="ctr">
                        <a:lnSpc>
                          <a:spcPts val="2000"/>
                        </a:lnSpc>
                      </a:pPr>
                      <a:r>
                        <a:rPr lang="zh-CN" altLang="en-US" sz="1200" dirty="0"/>
                        <a:t>特鲁瓦技术大学</a:t>
                      </a:r>
                    </a:p>
                    <a:p>
                      <a:pPr algn="ctr">
                        <a:lnSpc>
                          <a:spcPts val="2000"/>
                        </a:lnSpc>
                      </a:pPr>
                      <a:r>
                        <a:rPr lang="zh-CN" altLang="en-US" sz="1200" dirty="0"/>
                        <a:t>亚眠工程师学院</a:t>
                      </a:r>
                    </a:p>
                  </a:txBody>
                  <a:tcPr marL="0" marR="0" marT="0" marB="0"/>
                </a:tc>
                <a:tc>
                  <a:txBody>
                    <a:bodyPr/>
                    <a:lstStyle/>
                    <a:p>
                      <a:pPr algn="ctr">
                        <a:lnSpc>
                          <a:spcPts val="2000"/>
                        </a:lnSpc>
                      </a:pPr>
                      <a:r>
                        <a:rPr lang="zh-CN" altLang="en-US" sz="1200" dirty="0"/>
                        <a:t>德国</a:t>
                      </a:r>
                    </a:p>
                    <a:p>
                      <a:pPr algn="ctr">
                        <a:lnSpc>
                          <a:spcPts val="2000"/>
                        </a:lnSpc>
                      </a:pPr>
                      <a:r>
                        <a:rPr lang="zh-CN" altLang="en-US" sz="1200" dirty="0"/>
                        <a:t>比利时</a:t>
                      </a:r>
                    </a:p>
                    <a:p>
                      <a:pPr algn="ctr">
                        <a:lnSpc>
                          <a:spcPts val="2000"/>
                        </a:lnSpc>
                      </a:pPr>
                      <a:r>
                        <a:rPr lang="zh-CN" altLang="en-US" sz="1200" dirty="0"/>
                        <a:t>法国</a:t>
                      </a:r>
                    </a:p>
                    <a:p>
                      <a:pPr algn="ctr">
                        <a:lnSpc>
                          <a:spcPts val="2000"/>
                        </a:lnSpc>
                      </a:pPr>
                      <a:r>
                        <a:rPr lang="zh-CN" altLang="en-US" sz="1200" dirty="0"/>
                        <a:t>法国</a:t>
                      </a:r>
                    </a:p>
                  </a:txBody>
                  <a:tcPr marL="0" marR="0" marT="0" marB="0"/>
                </a:tc>
              </a:tr>
              <a:tr h="1608492">
                <a:tc>
                  <a:txBody>
                    <a:bodyPr/>
                    <a:lstStyle/>
                    <a:p>
                      <a:pPr algn="ctr">
                        <a:lnSpc>
                          <a:spcPts val="2000"/>
                        </a:lnSpc>
                      </a:pPr>
                      <a:r>
                        <a:rPr lang="zh-CN" altLang="en-US" sz="1200" dirty="0"/>
                        <a:t>美洲</a:t>
                      </a:r>
                    </a:p>
                  </a:txBody>
                  <a:tcPr marL="0" marR="0" marT="0" marB="0" anchor="ctr"/>
                </a:tc>
                <a:tc>
                  <a:txBody>
                    <a:bodyPr/>
                    <a:lstStyle/>
                    <a:p>
                      <a:pPr algn="ctr">
                        <a:lnSpc>
                          <a:spcPts val="2000"/>
                        </a:lnSpc>
                      </a:pPr>
                      <a:r>
                        <a:rPr lang="zh-CN" altLang="en-US" sz="1200" dirty="0"/>
                        <a:t>加州大学伯克利分校</a:t>
                      </a:r>
                    </a:p>
                    <a:p>
                      <a:pPr algn="ctr">
                        <a:lnSpc>
                          <a:spcPts val="2000"/>
                        </a:lnSpc>
                      </a:pPr>
                      <a:r>
                        <a:rPr lang="zh-CN" altLang="en-US" sz="1200" dirty="0"/>
                        <a:t>麻省理工学院</a:t>
                      </a:r>
                    </a:p>
                    <a:p>
                      <a:pPr algn="ctr">
                        <a:lnSpc>
                          <a:spcPts val="2000"/>
                        </a:lnSpc>
                      </a:pPr>
                      <a:r>
                        <a:rPr lang="zh-CN" altLang="en-US" sz="1200" dirty="0"/>
                        <a:t>佐治亚理工学院</a:t>
                      </a:r>
                    </a:p>
                    <a:p>
                      <a:pPr algn="ctr">
                        <a:lnSpc>
                          <a:spcPts val="2000"/>
                        </a:lnSpc>
                      </a:pPr>
                      <a:r>
                        <a:rPr lang="zh-CN" altLang="en-US" sz="1200" dirty="0"/>
                        <a:t>卡内基梅隆大学</a:t>
                      </a:r>
                    </a:p>
                    <a:p>
                      <a:pPr algn="ctr">
                        <a:lnSpc>
                          <a:spcPts val="2000"/>
                        </a:lnSpc>
                      </a:pPr>
                      <a:r>
                        <a:rPr lang="zh-CN" altLang="en-US" sz="1200" dirty="0"/>
                        <a:t>伊利诺伊大学</a:t>
                      </a:r>
                    </a:p>
                    <a:p>
                      <a:pPr algn="ctr">
                        <a:lnSpc>
                          <a:spcPts val="2000"/>
                        </a:lnSpc>
                      </a:pPr>
                      <a:r>
                        <a:rPr lang="zh-CN" altLang="en-US" sz="1200" dirty="0"/>
                        <a:t>安大略理工大学</a:t>
                      </a:r>
                    </a:p>
                    <a:p>
                      <a:pPr algn="ctr">
                        <a:lnSpc>
                          <a:spcPts val="2000"/>
                        </a:lnSpc>
                      </a:pPr>
                      <a:r>
                        <a:rPr lang="zh-CN" altLang="en-US" sz="1200" dirty="0"/>
                        <a:t>蒙特利尔大学</a:t>
                      </a:r>
                    </a:p>
                    <a:p>
                      <a:pPr algn="ctr">
                        <a:lnSpc>
                          <a:spcPts val="2000"/>
                        </a:lnSpc>
                      </a:pPr>
                      <a:r>
                        <a:rPr lang="zh-CN" altLang="en-US" sz="1200" dirty="0"/>
                        <a:t>麦克玛斯特大学</a:t>
                      </a:r>
                    </a:p>
                    <a:p>
                      <a:pPr algn="ctr">
                        <a:lnSpc>
                          <a:spcPts val="2000"/>
                        </a:lnSpc>
                      </a:pPr>
                      <a:r>
                        <a:rPr lang="zh-CN" altLang="en-US" sz="1200" dirty="0"/>
                        <a:t>加拿大国家科学院</a:t>
                      </a:r>
                    </a:p>
                    <a:p>
                      <a:pPr algn="ctr">
                        <a:lnSpc>
                          <a:spcPts val="2000"/>
                        </a:lnSpc>
                      </a:pPr>
                      <a:r>
                        <a:rPr lang="en-US" altLang="zh-CN" sz="1200" dirty="0"/>
                        <a:t>INTEL</a:t>
                      </a:r>
                      <a:r>
                        <a:rPr lang="zh-CN" altLang="en-US" sz="1200" dirty="0"/>
                        <a:t>研究院</a:t>
                      </a:r>
                    </a:p>
                    <a:p>
                      <a:pPr algn="ctr">
                        <a:lnSpc>
                          <a:spcPts val="2000"/>
                        </a:lnSpc>
                      </a:pPr>
                      <a:r>
                        <a:rPr lang="en-US" altLang="zh-CN" sz="1200" dirty="0"/>
                        <a:t>IBM</a:t>
                      </a:r>
                      <a:r>
                        <a:rPr lang="zh-CN" altLang="en-US" sz="1200" dirty="0"/>
                        <a:t>研究院</a:t>
                      </a:r>
                    </a:p>
                  </a:txBody>
                  <a:tcPr marL="0" marR="0" marT="0" marB="0"/>
                </a:tc>
                <a:tc>
                  <a:txBody>
                    <a:bodyPr/>
                    <a:lstStyle/>
                    <a:p>
                      <a:pPr algn="ctr">
                        <a:lnSpc>
                          <a:spcPts val="2000"/>
                        </a:lnSpc>
                      </a:pPr>
                      <a:r>
                        <a:rPr lang="zh-CN" altLang="en-US" sz="1200" dirty="0"/>
                        <a:t>美国</a:t>
                      </a:r>
                    </a:p>
                    <a:p>
                      <a:pPr algn="ctr">
                        <a:lnSpc>
                          <a:spcPts val="2000"/>
                        </a:lnSpc>
                      </a:pPr>
                      <a:r>
                        <a:rPr lang="zh-CN" altLang="en-US" sz="1200" dirty="0"/>
                        <a:t>美国</a:t>
                      </a:r>
                    </a:p>
                    <a:p>
                      <a:pPr algn="ctr">
                        <a:lnSpc>
                          <a:spcPts val="2000"/>
                        </a:lnSpc>
                      </a:pPr>
                      <a:r>
                        <a:rPr lang="zh-CN" altLang="en-US" sz="1200" dirty="0"/>
                        <a:t>美国</a:t>
                      </a:r>
                    </a:p>
                    <a:p>
                      <a:pPr algn="ctr">
                        <a:lnSpc>
                          <a:spcPts val="2000"/>
                        </a:lnSpc>
                      </a:pPr>
                      <a:r>
                        <a:rPr lang="zh-CN" altLang="en-US" sz="1200" dirty="0"/>
                        <a:t>美国</a:t>
                      </a:r>
                    </a:p>
                    <a:p>
                      <a:pPr algn="ctr">
                        <a:lnSpc>
                          <a:spcPts val="2000"/>
                        </a:lnSpc>
                      </a:pPr>
                      <a:r>
                        <a:rPr lang="zh-CN" altLang="en-US" sz="1200" dirty="0"/>
                        <a:t>美国</a:t>
                      </a:r>
                    </a:p>
                    <a:p>
                      <a:pPr algn="ctr">
                        <a:lnSpc>
                          <a:spcPts val="2000"/>
                        </a:lnSpc>
                      </a:pPr>
                      <a:r>
                        <a:rPr lang="zh-CN" altLang="en-US" sz="1200" dirty="0"/>
                        <a:t>加拿大</a:t>
                      </a:r>
                    </a:p>
                    <a:p>
                      <a:pPr algn="ctr">
                        <a:lnSpc>
                          <a:spcPts val="2000"/>
                        </a:lnSpc>
                      </a:pPr>
                      <a:r>
                        <a:rPr lang="zh-CN" altLang="en-US" sz="1200" dirty="0"/>
                        <a:t>加拿大</a:t>
                      </a:r>
                    </a:p>
                    <a:p>
                      <a:pPr algn="ctr">
                        <a:lnSpc>
                          <a:spcPts val="2000"/>
                        </a:lnSpc>
                      </a:pPr>
                      <a:r>
                        <a:rPr lang="zh-CN" altLang="en-US" sz="1200" dirty="0"/>
                        <a:t>加拿大</a:t>
                      </a:r>
                    </a:p>
                    <a:p>
                      <a:pPr algn="ctr">
                        <a:lnSpc>
                          <a:spcPts val="2000"/>
                        </a:lnSpc>
                      </a:pPr>
                      <a:r>
                        <a:rPr lang="zh-CN" altLang="en-US" sz="1200" dirty="0"/>
                        <a:t>加拿大</a:t>
                      </a:r>
                    </a:p>
                    <a:p>
                      <a:pPr algn="ctr">
                        <a:lnSpc>
                          <a:spcPts val="2000"/>
                        </a:lnSpc>
                      </a:pPr>
                      <a:r>
                        <a:rPr lang="zh-CN" altLang="en-US" sz="1200" dirty="0"/>
                        <a:t>美国</a:t>
                      </a:r>
                    </a:p>
                    <a:p>
                      <a:pPr algn="ctr">
                        <a:lnSpc>
                          <a:spcPts val="2000"/>
                        </a:lnSpc>
                      </a:pPr>
                      <a:r>
                        <a:rPr lang="zh-CN" altLang="en-US" sz="1200" dirty="0"/>
                        <a:t>美国</a:t>
                      </a:r>
                    </a:p>
                  </a:txBody>
                  <a:tcPr marL="0" marR="0" marT="0" marB="0"/>
                </a:tc>
              </a:tr>
            </a:tbl>
          </a:graphicData>
        </a:graphic>
      </p:graphicFrame>
      <p:sp>
        <p:nvSpPr>
          <p:cNvPr id="25" name="矩形 24"/>
          <p:cNvSpPr/>
          <p:nvPr/>
        </p:nvSpPr>
        <p:spPr>
          <a:xfrm>
            <a:off x="142875" y="1928813"/>
            <a:ext cx="5214938" cy="23082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fontAlgn="auto">
              <a:spcBef>
                <a:spcPts val="0"/>
              </a:spcBef>
              <a:spcAft>
                <a:spcPts val="0"/>
              </a:spcAft>
              <a:defRPr/>
            </a:pPr>
            <a:r>
              <a:rPr lang="zh-CN" altLang="en-US" dirty="0"/>
              <a:t>         </a:t>
            </a:r>
            <a:r>
              <a:rPr lang="zh-CN" altLang="en-US" dirty="0">
                <a:latin typeface="华文中宋" pitchFamily="2" charset="-122"/>
                <a:ea typeface="华文中宋" pitchFamily="2" charset="-122"/>
              </a:rPr>
              <a:t>学院十分注重推动学生的国际交流活动，拓宽学生国际视野。近年来与英国邓迪大学、法国图尔大学等多所国外知名大学签订了国际合作协议。选派本科生到美国加州大学河滨分校、美国德克萨斯大学阿灵顿分校、英国邓迪大学、日本北海道大学等国际一流大学进行“</a:t>
            </a:r>
            <a:r>
              <a:rPr lang="en-US" altLang="zh-CN" dirty="0">
                <a:latin typeface="华文中宋" pitchFamily="2" charset="-122"/>
                <a:ea typeface="华文中宋" pitchFamily="2" charset="-122"/>
              </a:rPr>
              <a:t>2+2”</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3+1”</a:t>
            </a:r>
            <a:r>
              <a:rPr lang="zh-CN" altLang="en-US" dirty="0">
                <a:latin typeface="华文中宋" pitchFamily="2" charset="-122"/>
                <a:ea typeface="华文中宋" pitchFamily="2" charset="-122"/>
              </a:rPr>
              <a:t>或“</a:t>
            </a:r>
            <a:r>
              <a:rPr lang="en-US" altLang="zh-CN" dirty="0">
                <a:latin typeface="华文中宋" pitchFamily="2" charset="-122"/>
                <a:ea typeface="华文中宋" pitchFamily="2" charset="-122"/>
              </a:rPr>
              <a:t>3+2”</a:t>
            </a:r>
            <a:r>
              <a:rPr lang="zh-CN" altLang="en-US" dirty="0">
                <a:latin typeface="华文中宋" pitchFamily="2" charset="-122"/>
                <a:ea typeface="华文中宋" pitchFamily="2" charset="-122"/>
              </a:rPr>
              <a:t>等模式的联合培养与国际交流，每年均有</a:t>
            </a:r>
            <a:r>
              <a:rPr lang="en-US" altLang="zh-CN" dirty="0">
                <a:latin typeface="华文中宋" pitchFamily="2" charset="-122"/>
                <a:ea typeface="华文中宋" pitchFamily="2" charset="-122"/>
              </a:rPr>
              <a:t>20</a:t>
            </a:r>
            <a:r>
              <a:rPr lang="zh-CN" altLang="en-US" dirty="0">
                <a:latin typeface="华文中宋" pitchFamily="2" charset="-122"/>
                <a:ea typeface="华文中宋" pitchFamily="2" charset="-122"/>
              </a:rPr>
              <a:t>余名本科生参与了这些项目。</a:t>
            </a:r>
          </a:p>
        </p:txBody>
      </p:sp>
      <p:sp>
        <p:nvSpPr>
          <p:cNvPr id="26" name="矩形 25"/>
          <p:cNvSpPr/>
          <p:nvPr/>
        </p:nvSpPr>
        <p:spPr>
          <a:xfrm>
            <a:off x="214313" y="4357688"/>
            <a:ext cx="5143500" cy="203200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fontAlgn="auto">
              <a:spcBef>
                <a:spcPts val="0"/>
              </a:spcBef>
              <a:spcAft>
                <a:spcPts val="0"/>
              </a:spcAft>
              <a:defRPr/>
            </a:pPr>
            <a:r>
              <a:rPr lang="en-US" altLang="en-US" dirty="0"/>
              <a:t>         2001年</a:t>
            </a:r>
            <a:r>
              <a:rPr lang="zh-CN" altLang="en-US" dirty="0"/>
              <a:t>，学院</a:t>
            </a:r>
            <a:r>
              <a:rPr lang="en-US" altLang="en-US" dirty="0" err="1"/>
              <a:t>与比利时鲁汶大学（GROUP</a:t>
            </a:r>
            <a:r>
              <a:rPr lang="en-US" altLang="en-US" dirty="0"/>
              <a:t> T--University College Leuven, Belgium ）</a:t>
            </a:r>
            <a:r>
              <a:rPr lang="zh-CN" altLang="en-US" dirty="0"/>
              <a:t>进行</a:t>
            </a:r>
            <a:r>
              <a:rPr lang="en-US" altLang="en-US" dirty="0" err="1"/>
              <a:t>合作</a:t>
            </a:r>
            <a:r>
              <a:rPr lang="zh-CN" altLang="en-US" dirty="0"/>
              <a:t>，</a:t>
            </a:r>
            <a:r>
              <a:rPr lang="en-US" altLang="en-US" dirty="0" err="1"/>
              <a:t>培养“电子媒体”专业高级硕士学位研究生</a:t>
            </a:r>
            <a:r>
              <a:rPr lang="zh-CN" altLang="en-US" dirty="0"/>
              <a:t>，培养学生</a:t>
            </a:r>
            <a:r>
              <a:rPr lang="en-US" altLang="zh-CN" dirty="0"/>
              <a:t>300</a:t>
            </a:r>
            <a:r>
              <a:rPr lang="zh-CN" altLang="en-US" dirty="0"/>
              <a:t>余人。</a:t>
            </a:r>
            <a:endParaRPr lang="en-US" altLang="zh-CN" dirty="0"/>
          </a:p>
          <a:p>
            <a:pPr fontAlgn="auto">
              <a:spcBef>
                <a:spcPts val="0"/>
              </a:spcBef>
              <a:spcAft>
                <a:spcPts val="0"/>
              </a:spcAft>
              <a:defRPr/>
            </a:pPr>
            <a:r>
              <a:rPr lang="en-US" altLang="zh-CN" dirty="0"/>
              <a:t>       </a:t>
            </a:r>
            <a:r>
              <a:rPr lang="zh-CN" altLang="en-US" dirty="0"/>
              <a:t> </a:t>
            </a:r>
            <a:r>
              <a:rPr lang="en-US" altLang="zh-CN" dirty="0"/>
              <a:t> 2011</a:t>
            </a:r>
            <a:r>
              <a:rPr lang="zh-CN" altLang="en-US" dirty="0"/>
              <a:t>年，学院又与瑞典布莱京理工大学签订协议，“</a:t>
            </a:r>
            <a:r>
              <a:rPr lang="en-US" altLang="zh-CN" dirty="0"/>
              <a:t>1+2”</a:t>
            </a:r>
            <a:r>
              <a:rPr lang="zh-CN" altLang="en-US" dirty="0"/>
              <a:t>合作培养研究生，为毕业生出国深造又提供了一个便利渠道。</a:t>
            </a:r>
          </a:p>
        </p:txBody>
      </p:sp>
    </p:spTree>
  </p:cSld>
  <p:clrMapOvr>
    <a:masterClrMapping/>
  </p:clrMapOvr>
  <p:transition>
    <p:plu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10628" y="4671272"/>
            <a:ext cx="5220000" cy="324000"/>
          </a:xfrm>
          <a:prstGeom prst="rect">
            <a:avLst/>
          </a:prstGeom>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endParaRPr lang="zh-CN" altLang="en-US"/>
          </a:p>
        </p:txBody>
      </p:sp>
      <p:sp>
        <p:nvSpPr>
          <p:cNvPr id="13" name="矩形 12"/>
          <p:cNvSpPr/>
          <p:nvPr/>
        </p:nvSpPr>
        <p:spPr>
          <a:xfrm>
            <a:off x="3635896" y="5319344"/>
            <a:ext cx="3522732" cy="324000"/>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a:p>
        </p:txBody>
      </p:sp>
      <p:grpSp>
        <p:nvGrpSpPr>
          <p:cNvPr id="26632" name="组合 20"/>
          <p:cNvGrpSpPr>
            <a:grpSpLocks/>
          </p:cNvGrpSpPr>
          <p:nvPr/>
        </p:nvGrpSpPr>
        <p:grpSpPr bwMode="auto">
          <a:xfrm>
            <a:off x="-4763" y="4979988"/>
            <a:ext cx="9148763" cy="323850"/>
            <a:chOff x="0" y="3861048"/>
            <a:chExt cx="9149468" cy="324000"/>
          </a:xfrm>
        </p:grpSpPr>
        <p:sp>
          <p:nvSpPr>
            <p:cNvPr id="5" name="矩形 4"/>
            <p:cNvSpPr/>
            <p:nvPr/>
          </p:nvSpPr>
          <p:spPr>
            <a:xfrm>
              <a:off x="179402" y="3861048"/>
              <a:ext cx="1751148" cy="324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Times New Roman" pitchFamily="18" charset="0"/>
                  <a:ea typeface="华文中宋" pitchFamily="2" charset="-122"/>
                  <a:cs typeface="Times New Roman" pitchFamily="18" charset="0"/>
                </a:rPr>
                <a:t>第</a:t>
              </a:r>
              <a:r>
                <a:rPr lang="en-US" altLang="zh-CN" dirty="0">
                  <a:solidFill>
                    <a:schemeClr val="bg1"/>
                  </a:solidFill>
                  <a:latin typeface="Times New Roman" pitchFamily="18" charset="0"/>
                  <a:ea typeface="华文中宋" pitchFamily="2" charset="-122"/>
                  <a:cs typeface="Times New Roman" pitchFamily="18" charset="0"/>
                </a:rPr>
                <a:t>1</a:t>
              </a:r>
              <a:r>
                <a:rPr lang="zh-CN" altLang="en-US" dirty="0">
                  <a:solidFill>
                    <a:schemeClr val="bg1"/>
                  </a:solidFill>
                  <a:latin typeface="Times New Roman" pitchFamily="18" charset="0"/>
                  <a:ea typeface="华文中宋" pitchFamily="2" charset="-122"/>
                  <a:cs typeface="Times New Roman" pitchFamily="18" charset="0"/>
                </a:rPr>
                <a:t>年</a:t>
              </a:r>
            </a:p>
          </p:txBody>
        </p:sp>
        <p:sp>
          <p:nvSpPr>
            <p:cNvPr id="6" name="矩形 5"/>
            <p:cNvSpPr/>
            <p:nvPr/>
          </p:nvSpPr>
          <p:spPr>
            <a:xfrm>
              <a:off x="1922611" y="3861048"/>
              <a:ext cx="1751148" cy="324000"/>
            </a:xfrm>
            <a:prstGeom prst="rect">
              <a:avLst/>
            </a:prstGeom>
            <a:solidFill>
              <a:schemeClr val="tx1">
                <a:lumMod val="50000"/>
                <a:lumOff val="50000"/>
              </a:schemeClr>
            </a:solidFill>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zh-CN" altLang="en-US" dirty="0">
                  <a:solidFill>
                    <a:schemeClr val="bg1"/>
                  </a:solidFill>
                  <a:latin typeface="Times New Roman" pitchFamily="18" charset="0"/>
                  <a:ea typeface="华文中宋" pitchFamily="2" charset="-122"/>
                  <a:cs typeface="Times New Roman" pitchFamily="18" charset="0"/>
                </a:rPr>
                <a:t>第</a:t>
              </a:r>
              <a:r>
                <a:rPr lang="en-US" altLang="zh-CN" dirty="0">
                  <a:solidFill>
                    <a:schemeClr val="bg1"/>
                  </a:solidFill>
                  <a:latin typeface="Times New Roman" pitchFamily="18" charset="0"/>
                  <a:ea typeface="华文中宋" pitchFamily="2" charset="-122"/>
                  <a:cs typeface="Times New Roman" pitchFamily="18" charset="0"/>
                </a:rPr>
                <a:t>2</a:t>
              </a:r>
              <a:r>
                <a:rPr lang="zh-CN" altLang="en-US" dirty="0">
                  <a:solidFill>
                    <a:schemeClr val="bg1"/>
                  </a:solidFill>
                  <a:latin typeface="Times New Roman" pitchFamily="18" charset="0"/>
                  <a:ea typeface="华文中宋" pitchFamily="2" charset="-122"/>
                  <a:cs typeface="Times New Roman" pitchFamily="18" charset="0"/>
                </a:rPr>
                <a:t>年</a:t>
              </a:r>
            </a:p>
          </p:txBody>
        </p:sp>
        <p:sp>
          <p:nvSpPr>
            <p:cNvPr id="7" name="矩形 6"/>
            <p:cNvSpPr/>
            <p:nvPr/>
          </p:nvSpPr>
          <p:spPr>
            <a:xfrm>
              <a:off x="3667409" y="3861048"/>
              <a:ext cx="1749560" cy="324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Times New Roman" pitchFamily="18" charset="0"/>
                  <a:ea typeface="华文中宋" pitchFamily="2" charset="-122"/>
                  <a:cs typeface="Times New Roman" pitchFamily="18" charset="0"/>
                </a:rPr>
                <a:t>第</a:t>
              </a:r>
              <a:r>
                <a:rPr lang="en-US" altLang="zh-CN" dirty="0">
                  <a:solidFill>
                    <a:schemeClr val="bg1"/>
                  </a:solidFill>
                  <a:latin typeface="Times New Roman" pitchFamily="18" charset="0"/>
                  <a:ea typeface="华文中宋" pitchFamily="2" charset="-122"/>
                  <a:cs typeface="Times New Roman" pitchFamily="18" charset="0"/>
                </a:rPr>
                <a:t>3</a:t>
              </a:r>
              <a:r>
                <a:rPr lang="zh-CN" altLang="en-US" dirty="0">
                  <a:solidFill>
                    <a:schemeClr val="bg1"/>
                  </a:solidFill>
                  <a:latin typeface="Times New Roman" pitchFamily="18" charset="0"/>
                  <a:ea typeface="华文中宋" pitchFamily="2" charset="-122"/>
                  <a:cs typeface="Times New Roman" pitchFamily="18" charset="0"/>
                </a:rPr>
                <a:t>年</a:t>
              </a:r>
            </a:p>
          </p:txBody>
        </p:sp>
        <p:sp>
          <p:nvSpPr>
            <p:cNvPr id="8" name="矩形 7"/>
            <p:cNvSpPr/>
            <p:nvPr/>
          </p:nvSpPr>
          <p:spPr>
            <a:xfrm>
              <a:off x="5410618" y="3861048"/>
              <a:ext cx="1749560" cy="324000"/>
            </a:xfrm>
            <a:prstGeom prst="rect">
              <a:avLst/>
            </a:prstGeom>
            <a:solidFill>
              <a:schemeClr val="tx1">
                <a:lumMod val="50000"/>
                <a:lumOff val="50000"/>
              </a:schemeClr>
            </a:solidFill>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r>
                <a:rPr lang="zh-CN" altLang="en-US" dirty="0">
                  <a:solidFill>
                    <a:schemeClr val="bg1"/>
                  </a:solidFill>
                  <a:latin typeface="Times New Roman" pitchFamily="18" charset="0"/>
                  <a:ea typeface="华文中宋" pitchFamily="2" charset="-122"/>
                  <a:cs typeface="Times New Roman" pitchFamily="18" charset="0"/>
                </a:rPr>
                <a:t>第</a:t>
              </a:r>
              <a:r>
                <a:rPr lang="en-US" altLang="zh-CN" dirty="0">
                  <a:solidFill>
                    <a:schemeClr val="bg1"/>
                  </a:solidFill>
                  <a:latin typeface="Times New Roman" pitchFamily="18" charset="0"/>
                  <a:ea typeface="华文中宋" pitchFamily="2" charset="-122"/>
                  <a:cs typeface="Times New Roman" pitchFamily="18" charset="0"/>
                </a:rPr>
                <a:t>4</a:t>
              </a:r>
              <a:r>
                <a:rPr lang="zh-CN" altLang="en-US" dirty="0">
                  <a:solidFill>
                    <a:schemeClr val="bg1"/>
                  </a:solidFill>
                  <a:latin typeface="Times New Roman" pitchFamily="18" charset="0"/>
                  <a:ea typeface="华文中宋" pitchFamily="2" charset="-122"/>
                  <a:cs typeface="Times New Roman" pitchFamily="18" charset="0"/>
                </a:rPr>
                <a:t>年</a:t>
              </a:r>
            </a:p>
          </p:txBody>
        </p:sp>
        <p:sp>
          <p:nvSpPr>
            <p:cNvPr id="9" name="矩形 8"/>
            <p:cNvSpPr/>
            <p:nvPr/>
          </p:nvSpPr>
          <p:spPr>
            <a:xfrm>
              <a:off x="7153827" y="3861048"/>
              <a:ext cx="1751147" cy="324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fontAlgn="auto">
                <a:spcBef>
                  <a:spcPts val="0"/>
                </a:spcBef>
                <a:spcAft>
                  <a:spcPts val="0"/>
                </a:spcAft>
                <a:defRPr/>
              </a:pPr>
              <a:r>
                <a:rPr lang="zh-CN" altLang="en-US" dirty="0">
                  <a:solidFill>
                    <a:schemeClr val="bg1"/>
                  </a:solidFill>
                  <a:latin typeface="Times New Roman" pitchFamily="18" charset="0"/>
                  <a:ea typeface="华文中宋" pitchFamily="2" charset="-122"/>
                  <a:cs typeface="Times New Roman" pitchFamily="18" charset="0"/>
                </a:rPr>
                <a:t>第</a:t>
              </a:r>
              <a:r>
                <a:rPr lang="en-US" altLang="zh-CN" dirty="0">
                  <a:solidFill>
                    <a:schemeClr val="bg1"/>
                  </a:solidFill>
                  <a:latin typeface="Times New Roman" pitchFamily="18" charset="0"/>
                  <a:ea typeface="华文中宋" pitchFamily="2" charset="-122"/>
                  <a:cs typeface="Times New Roman" pitchFamily="18" charset="0"/>
                </a:rPr>
                <a:t>5</a:t>
              </a:r>
              <a:r>
                <a:rPr lang="zh-CN" altLang="en-US" dirty="0">
                  <a:solidFill>
                    <a:schemeClr val="bg1"/>
                  </a:solidFill>
                  <a:latin typeface="Times New Roman" pitchFamily="18" charset="0"/>
                  <a:ea typeface="华文中宋" pitchFamily="2" charset="-122"/>
                  <a:cs typeface="Times New Roman" pitchFamily="18" charset="0"/>
                </a:rPr>
                <a:t>年</a:t>
              </a:r>
            </a:p>
          </p:txBody>
        </p:sp>
        <p:sp>
          <p:nvSpPr>
            <p:cNvPr id="10" name="矩形 9"/>
            <p:cNvSpPr/>
            <p:nvPr/>
          </p:nvSpPr>
          <p:spPr>
            <a:xfrm>
              <a:off x="8897037" y="3861048"/>
              <a:ext cx="252431" cy="324000"/>
            </a:xfrm>
            <a:prstGeom prst="rect">
              <a:avLst/>
            </a:prstGeom>
            <a:solidFill>
              <a:schemeClr val="tx1">
                <a:lumMod val="50000"/>
                <a:lumOff val="50000"/>
              </a:schemeClr>
            </a:solidFill>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a:solidFill>
                  <a:schemeClr val="bg1"/>
                </a:solidFill>
                <a:latin typeface="Times New Roman" pitchFamily="18" charset="0"/>
                <a:ea typeface="华文中宋" pitchFamily="2" charset="-122"/>
                <a:cs typeface="Times New Roman" pitchFamily="18" charset="0"/>
              </a:endParaRPr>
            </a:p>
          </p:txBody>
        </p:sp>
        <p:sp>
          <p:nvSpPr>
            <p:cNvPr id="20" name="矩形 19"/>
            <p:cNvSpPr/>
            <p:nvPr/>
          </p:nvSpPr>
          <p:spPr>
            <a:xfrm>
              <a:off x="0" y="3861048"/>
              <a:ext cx="209567" cy="324000"/>
            </a:xfrm>
            <a:prstGeom prst="rect">
              <a:avLst/>
            </a:prstGeom>
            <a:solidFill>
              <a:schemeClr val="tx1">
                <a:lumMod val="50000"/>
                <a:lumOff val="50000"/>
              </a:schemeClr>
            </a:solidFill>
            <a:ln>
              <a:no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a:solidFill>
                  <a:schemeClr val="bg1"/>
                </a:solidFill>
                <a:latin typeface="Times New Roman" pitchFamily="18" charset="0"/>
                <a:ea typeface="华文中宋" pitchFamily="2" charset="-122"/>
                <a:cs typeface="Times New Roman" pitchFamily="18" charset="0"/>
              </a:endParaRPr>
            </a:p>
          </p:txBody>
        </p:sp>
      </p:grpSp>
      <p:grpSp>
        <p:nvGrpSpPr>
          <p:cNvPr id="26633" name="组合 44"/>
          <p:cNvGrpSpPr>
            <a:grpSpLocks/>
          </p:cNvGrpSpPr>
          <p:nvPr/>
        </p:nvGrpSpPr>
        <p:grpSpPr bwMode="auto">
          <a:xfrm>
            <a:off x="768350" y="2549525"/>
            <a:ext cx="5967413" cy="771525"/>
            <a:chOff x="625049" y="1171784"/>
            <a:chExt cx="5966121" cy="771478"/>
          </a:xfrm>
        </p:grpSpPr>
        <p:sp>
          <p:nvSpPr>
            <p:cNvPr id="25" name="矩形 24"/>
            <p:cNvSpPr/>
            <p:nvPr/>
          </p:nvSpPr>
          <p:spPr>
            <a:xfrm>
              <a:off x="1186902" y="1419419"/>
              <a:ext cx="4850350" cy="523843"/>
            </a:xfrm>
            <a:prstGeom prst="rect">
              <a:avLst/>
            </a:prstGeom>
          </p:spPr>
          <p:txBody>
            <a:bodyPr wrap="none">
              <a:spAutoFit/>
            </a:bodyPr>
            <a:lstStyle/>
            <a:p>
              <a:pPr fontAlgn="auto">
                <a:spcBef>
                  <a:spcPts val="0"/>
                </a:spcBef>
                <a:spcAft>
                  <a:spcPts val="0"/>
                </a:spcAft>
                <a:defRPr/>
              </a:pPr>
              <a:r>
                <a:rPr lang="zh-CN" altLang="en-US" sz="2800" b="1" dirty="0">
                  <a:solidFill>
                    <a:schemeClr val="accent6">
                      <a:lumMod val="75000"/>
                    </a:schemeClr>
                  </a:solidFill>
                  <a:effectLst>
                    <a:outerShdw blurRad="38100" dist="38100" dir="2700000" algn="tl">
                      <a:srgbClr val="000000">
                        <a:alpha val="43137"/>
                      </a:srgbClr>
                    </a:outerShdw>
                  </a:effectLst>
                  <a:latin typeface="华文中宋" pitchFamily="2" charset="-122"/>
                  <a:ea typeface="华文中宋" pitchFamily="2" charset="-122"/>
                </a:rPr>
                <a:t>美国德克萨斯大学阿灵顿分校</a:t>
              </a:r>
              <a:endParaRPr lang="en-US" altLang="zh-CN" sz="2800" b="1" dirty="0">
                <a:solidFill>
                  <a:schemeClr val="accent6">
                    <a:lumMod val="75000"/>
                  </a:schemeClr>
                </a:solidFill>
                <a:effectLst>
                  <a:outerShdw blurRad="38100" dist="38100" dir="2700000" algn="tl">
                    <a:srgbClr val="000000">
                      <a:alpha val="43137"/>
                    </a:srgbClr>
                  </a:outerShdw>
                </a:effectLst>
                <a:latin typeface="华文中宋" pitchFamily="2" charset="-122"/>
                <a:ea typeface="华文中宋" pitchFamily="2" charset="-122"/>
              </a:endParaRPr>
            </a:p>
          </p:txBody>
        </p:sp>
        <p:pic>
          <p:nvPicPr>
            <p:cNvPr id="26658" name="Picture 2"/>
            <p:cNvPicPr>
              <a:picLocks noChangeAspect="1" noChangeArrowheads="1"/>
            </p:cNvPicPr>
            <p:nvPr/>
          </p:nvPicPr>
          <p:blipFill>
            <a:blip r:embed="rId2" cstate="print"/>
            <a:srcRect t="32938" r="77582" b="40813"/>
            <a:stretch>
              <a:fillRect/>
            </a:stretch>
          </p:blipFill>
          <p:spPr bwMode="auto">
            <a:xfrm>
              <a:off x="625049" y="1243482"/>
              <a:ext cx="557352" cy="468000"/>
            </a:xfrm>
            <a:prstGeom prst="rect">
              <a:avLst/>
            </a:prstGeom>
            <a:noFill/>
            <a:ln w="9525">
              <a:noFill/>
              <a:miter lim="800000"/>
              <a:headEnd/>
              <a:tailEnd/>
            </a:ln>
          </p:spPr>
        </p:pic>
        <p:pic>
          <p:nvPicPr>
            <p:cNvPr id="26659" name="Picture 2"/>
            <p:cNvPicPr>
              <a:picLocks noChangeAspect="1" noChangeArrowheads="1"/>
            </p:cNvPicPr>
            <p:nvPr/>
          </p:nvPicPr>
          <p:blipFill>
            <a:blip r:embed="rId3" cstate="print"/>
            <a:srcRect l="64709" t="73624" r="23981" b="13907"/>
            <a:stretch>
              <a:fillRect/>
            </a:stretch>
          </p:blipFill>
          <p:spPr bwMode="auto">
            <a:xfrm>
              <a:off x="6024643" y="1171784"/>
              <a:ext cx="566527" cy="467999"/>
            </a:xfrm>
            <a:prstGeom prst="rect">
              <a:avLst/>
            </a:prstGeom>
            <a:noFill/>
            <a:ln w="9525">
              <a:noFill/>
              <a:miter lim="800000"/>
              <a:headEnd/>
              <a:tailEnd/>
            </a:ln>
          </p:spPr>
        </p:pic>
      </p:grpSp>
      <p:cxnSp>
        <p:nvCxnSpPr>
          <p:cNvPr id="31" name="直接连接符 30"/>
          <p:cNvCxnSpPr/>
          <p:nvPr/>
        </p:nvCxnSpPr>
        <p:spPr>
          <a:xfrm>
            <a:off x="1182688" y="3843338"/>
            <a:ext cx="0" cy="1008062"/>
          </a:xfrm>
          <a:prstGeom prst="line">
            <a:avLst/>
          </a:prstGeom>
          <a:ln>
            <a:headEnd type="none"/>
            <a:tailEnd type="oval"/>
          </a:ln>
        </p:spPr>
        <p:style>
          <a:lnRef idx="2">
            <a:schemeClr val="dk1"/>
          </a:lnRef>
          <a:fillRef idx="0">
            <a:schemeClr val="dk1"/>
          </a:fillRef>
          <a:effectRef idx="1">
            <a:schemeClr val="dk1"/>
          </a:effectRef>
          <a:fontRef idx="minor">
            <a:schemeClr val="tx1"/>
          </a:fontRef>
        </p:style>
      </p:cxnSp>
      <p:cxnSp>
        <p:nvCxnSpPr>
          <p:cNvPr id="33" name="直接连接符 32"/>
          <p:cNvCxnSpPr/>
          <p:nvPr/>
        </p:nvCxnSpPr>
        <p:spPr>
          <a:xfrm>
            <a:off x="6654800" y="5499100"/>
            <a:ext cx="0" cy="1008063"/>
          </a:xfrm>
          <a:prstGeom prst="line">
            <a:avLst/>
          </a:prstGeom>
          <a:ln>
            <a:headEnd type="oval"/>
            <a:tailEnd type="none"/>
          </a:ln>
        </p:spPr>
        <p:style>
          <a:lnRef idx="2">
            <a:schemeClr val="dk1"/>
          </a:lnRef>
          <a:fillRef idx="0">
            <a:schemeClr val="dk1"/>
          </a:fillRef>
          <a:effectRef idx="1">
            <a:schemeClr val="dk1"/>
          </a:effectRef>
          <a:fontRef idx="minor">
            <a:schemeClr val="tx1"/>
          </a:fontRef>
        </p:style>
      </p:cxnSp>
      <p:sp>
        <p:nvSpPr>
          <p:cNvPr id="26636" name="TextBox 33"/>
          <p:cNvSpPr txBox="1">
            <a:spLocks noChangeArrowheads="1"/>
          </p:cNvSpPr>
          <p:nvPr/>
        </p:nvSpPr>
        <p:spPr bwMode="auto">
          <a:xfrm>
            <a:off x="1182688" y="3771900"/>
            <a:ext cx="2236787" cy="646113"/>
          </a:xfrm>
          <a:prstGeom prst="rect">
            <a:avLst/>
          </a:prstGeom>
          <a:noFill/>
          <a:ln w="9525">
            <a:noFill/>
            <a:miter lim="800000"/>
            <a:headEnd/>
            <a:tailEnd/>
          </a:ln>
        </p:spPr>
        <p:txBody>
          <a:bodyPr wrap="none">
            <a:spAutoFit/>
          </a:bodyPr>
          <a:lstStyle/>
          <a:p>
            <a:r>
              <a:rPr lang="zh-CN" altLang="en-US" sz="2000" b="1">
                <a:latin typeface="华文中宋" pitchFamily="2" charset="-122"/>
                <a:ea typeface="华文中宋" pitchFamily="2" charset="-122"/>
              </a:rPr>
              <a:t>就读北京科技大学</a:t>
            </a:r>
            <a:endParaRPr lang="en-US" altLang="zh-CN" sz="2000" b="1">
              <a:latin typeface="华文中宋" pitchFamily="2" charset="-122"/>
              <a:ea typeface="华文中宋" pitchFamily="2" charset="-122"/>
            </a:endParaRPr>
          </a:p>
          <a:p>
            <a:r>
              <a:rPr lang="zh-CN" altLang="en-US" sz="1600">
                <a:latin typeface="华文中宋" pitchFamily="2" charset="-122"/>
                <a:ea typeface="华文中宋" pitchFamily="2" charset="-122"/>
              </a:rPr>
              <a:t>本科</a:t>
            </a:r>
          </a:p>
        </p:txBody>
      </p:sp>
      <p:sp>
        <p:nvSpPr>
          <p:cNvPr id="26637" name="TextBox 34"/>
          <p:cNvSpPr txBox="1">
            <a:spLocks noChangeArrowheads="1"/>
          </p:cNvSpPr>
          <p:nvPr/>
        </p:nvSpPr>
        <p:spPr bwMode="auto">
          <a:xfrm>
            <a:off x="3700463" y="5859463"/>
            <a:ext cx="2974975" cy="646112"/>
          </a:xfrm>
          <a:prstGeom prst="rect">
            <a:avLst/>
          </a:prstGeom>
          <a:noFill/>
          <a:ln w="9525">
            <a:noFill/>
            <a:miter lim="800000"/>
            <a:headEnd/>
            <a:tailEnd/>
          </a:ln>
        </p:spPr>
        <p:txBody>
          <a:bodyPr wrap="none">
            <a:spAutoFit/>
          </a:bodyPr>
          <a:lstStyle/>
          <a:p>
            <a:pPr algn="r"/>
            <a:r>
              <a:rPr lang="zh-CN" altLang="en-US" sz="2000" b="1">
                <a:latin typeface="华文中宋" pitchFamily="2" charset="-122"/>
                <a:ea typeface="华文中宋" pitchFamily="2" charset="-122"/>
              </a:rPr>
              <a:t>就读外方学校</a:t>
            </a:r>
            <a:endParaRPr lang="en-US" altLang="zh-CN" sz="2000" b="1">
              <a:latin typeface="华文中宋" pitchFamily="2" charset="-122"/>
              <a:ea typeface="华文中宋" pitchFamily="2" charset="-122"/>
            </a:endParaRPr>
          </a:p>
          <a:p>
            <a:pPr algn="r"/>
            <a:r>
              <a:rPr lang="zh-CN" altLang="en-US" sz="1600">
                <a:latin typeface="华文中宋" pitchFamily="2" charset="-122"/>
                <a:ea typeface="华文中宋" pitchFamily="2" charset="-122"/>
              </a:rPr>
              <a:t>获取北科大</a:t>
            </a:r>
            <a:r>
              <a:rPr lang="en-US" altLang="zh-CN" sz="1600">
                <a:latin typeface="华文中宋" pitchFamily="2" charset="-122"/>
                <a:ea typeface="华文中宋" pitchFamily="2" charset="-122"/>
              </a:rPr>
              <a:t>+</a:t>
            </a:r>
            <a:r>
              <a:rPr lang="zh-CN" altLang="en-US" sz="1600">
                <a:latin typeface="华文中宋" pitchFamily="2" charset="-122"/>
                <a:ea typeface="华文中宋" pitchFamily="2" charset="-122"/>
              </a:rPr>
              <a:t>外校两个学士学位</a:t>
            </a:r>
          </a:p>
        </p:txBody>
      </p:sp>
      <p:sp>
        <p:nvSpPr>
          <p:cNvPr id="37" name="标题 1"/>
          <p:cNvSpPr txBox="1">
            <a:spLocks/>
          </p:cNvSpPr>
          <p:nvPr/>
        </p:nvSpPr>
        <p:spPr>
          <a:xfrm>
            <a:off x="785786" y="1863720"/>
            <a:ext cx="3000396" cy="850900"/>
          </a:xfrm>
          <a:prstGeom prst="rect">
            <a:avLst/>
          </a:prstGeom>
          <a:noFill/>
          <a:ln w="9525" cap="flat" cmpd="sng" algn="ctr">
            <a:noFill/>
            <a:prstDash val="solid"/>
          </a:ln>
          <a:effectLst>
            <a:outerShdw blurRad="40000" dist="23000" dir="5400000" rotWithShape="0">
              <a:srgbClr val="000000">
                <a:alpha val="35000"/>
              </a:srgbClr>
            </a:outerShdw>
          </a:effectLst>
        </p:spPr>
        <p:txBody>
          <a:bodyPr anchor="ctr">
            <a:normAutofit/>
          </a:bodyPr>
          <a:lstStyle>
            <a:lvl1pPr algn="l" defTabSz="914400" rtl="0" eaLnBrk="1" latinLnBrk="0" hangingPunct="1">
              <a:spcBef>
                <a:spcPct val="0"/>
              </a:spcBef>
              <a:buNone/>
              <a:defRPr sz="4400" b="1" kern="1200">
                <a:solidFill>
                  <a:schemeClr val="bg1"/>
                </a:solidFill>
                <a:latin typeface="微软雅黑" pitchFamily="34" charset="-122"/>
                <a:ea typeface="微软雅黑" pitchFamily="34" charset="-122"/>
                <a:cs typeface="+mj-cs"/>
              </a:defRPr>
            </a:lvl1pPr>
            <a:lvl2pPr>
              <a:defRPr/>
            </a:lvl2pPr>
            <a:lvl3pPr>
              <a:defRPr/>
            </a:lvl3pPr>
            <a:lvl4pPr>
              <a:defRPr/>
            </a:lvl4pPr>
            <a:lvl5pPr>
              <a:defRPr/>
            </a:lvl5pPr>
            <a:lvl6pPr>
              <a:defRPr/>
            </a:lvl6pPr>
            <a:lvl7pPr>
              <a:defRPr/>
            </a:lvl7pPr>
            <a:lvl8pPr>
              <a:defRPr/>
            </a:lvl8pPr>
            <a:lvl9pPr>
              <a:defRPr/>
            </a:lvl9pPr>
          </a:lstStyle>
          <a:p>
            <a:pPr fontAlgn="auto">
              <a:spcAft>
                <a:spcPts val="0"/>
              </a:spcAft>
              <a:defRPr/>
            </a:pPr>
            <a:r>
              <a:rPr lang="en-US" altLang="zh-CN" sz="2400" dirty="0" smtClean="0">
                <a:ln>
                  <a:solidFill>
                    <a:schemeClr val="tx1"/>
                  </a:solidFill>
                </a:ln>
                <a:solidFill>
                  <a:schemeClr val="tx1"/>
                </a:solidFill>
              </a:rPr>
              <a:t>2+2</a:t>
            </a:r>
            <a:r>
              <a:rPr lang="zh-CN" altLang="en-US" sz="2400" dirty="0" smtClean="0">
                <a:ln>
                  <a:solidFill>
                    <a:schemeClr val="tx1"/>
                  </a:solidFill>
                </a:ln>
                <a:solidFill>
                  <a:schemeClr val="tx1"/>
                </a:solidFill>
              </a:rPr>
              <a:t>或</a:t>
            </a:r>
            <a:r>
              <a:rPr lang="en-US" altLang="zh-CN" sz="2400" dirty="0" smtClean="0">
                <a:ln>
                  <a:solidFill>
                    <a:schemeClr val="tx1"/>
                  </a:solidFill>
                </a:ln>
                <a:solidFill>
                  <a:schemeClr val="tx1"/>
                </a:solidFill>
              </a:rPr>
              <a:t>3+2</a:t>
            </a:r>
            <a:r>
              <a:rPr lang="zh-CN" altLang="en-US" sz="2400" dirty="0" smtClean="0">
                <a:ln>
                  <a:solidFill>
                    <a:schemeClr val="tx1"/>
                  </a:solidFill>
                </a:ln>
                <a:solidFill>
                  <a:schemeClr val="tx1"/>
                </a:solidFill>
              </a:rPr>
              <a:t>双学位</a:t>
            </a:r>
            <a:endParaRPr lang="zh-CN" altLang="en-US" sz="2400" dirty="0">
              <a:ln>
                <a:solidFill>
                  <a:schemeClr val="tx1"/>
                </a:solidFill>
              </a:ln>
              <a:solidFill>
                <a:schemeClr val="tx1"/>
              </a:solidFill>
            </a:endParaRPr>
          </a:p>
        </p:txBody>
      </p:sp>
      <p:cxnSp>
        <p:nvCxnSpPr>
          <p:cNvPr id="38" name="直接连接符 37"/>
          <p:cNvCxnSpPr/>
          <p:nvPr/>
        </p:nvCxnSpPr>
        <p:spPr>
          <a:xfrm>
            <a:off x="836613" y="3298825"/>
            <a:ext cx="6838950" cy="0"/>
          </a:xfrm>
          <a:prstGeom prst="line">
            <a:avLst/>
          </a:prstGeom>
          <a:ln>
            <a:prstDash val="lgDash"/>
          </a:ln>
        </p:spPr>
        <p:style>
          <a:lnRef idx="1">
            <a:schemeClr val="accent6"/>
          </a:lnRef>
          <a:fillRef idx="0">
            <a:schemeClr val="accent6"/>
          </a:fillRef>
          <a:effectRef idx="0">
            <a:schemeClr val="accent6"/>
          </a:effectRef>
          <a:fontRef idx="minor">
            <a:schemeClr val="tx1"/>
          </a:fontRef>
        </p:style>
      </p:cxnSp>
      <p:sp>
        <p:nvSpPr>
          <p:cNvPr id="26640" name="TextBox 44"/>
          <p:cNvSpPr txBox="1">
            <a:spLocks noChangeArrowheads="1"/>
          </p:cNvSpPr>
          <p:nvPr/>
        </p:nvSpPr>
        <p:spPr bwMode="auto">
          <a:xfrm>
            <a:off x="6745288" y="2833688"/>
            <a:ext cx="1849437" cy="460375"/>
          </a:xfrm>
          <a:prstGeom prst="rect">
            <a:avLst/>
          </a:prstGeom>
          <a:noFill/>
          <a:ln w="9525">
            <a:noFill/>
            <a:miter lim="800000"/>
            <a:headEnd/>
            <a:tailEnd/>
          </a:ln>
        </p:spPr>
        <p:txBody>
          <a:bodyPr wrap="none">
            <a:spAutoFit/>
          </a:bodyPr>
          <a:lstStyle/>
          <a:p>
            <a:r>
              <a:rPr lang="zh-CN" altLang="en-US" sz="2000" b="1">
                <a:latin typeface="华文中宋" pitchFamily="2" charset="-122"/>
                <a:ea typeface="华文中宋" pitchFamily="2" charset="-122"/>
              </a:rPr>
              <a:t>世界排名：</a:t>
            </a:r>
            <a:r>
              <a:rPr lang="en-US" altLang="zh-CN" sz="2400" b="1">
                <a:latin typeface="华文中宋" pitchFamily="2" charset="-122"/>
                <a:ea typeface="华文中宋" pitchFamily="2" charset="-122"/>
              </a:rPr>
              <a:t>36</a:t>
            </a:r>
          </a:p>
        </p:txBody>
      </p:sp>
      <p:sp>
        <p:nvSpPr>
          <p:cNvPr id="30" name="矩形 29"/>
          <p:cNvSpPr/>
          <p:nvPr/>
        </p:nvSpPr>
        <p:spPr>
          <a:xfrm>
            <a:off x="5436096" y="4671272"/>
            <a:ext cx="3456384" cy="324000"/>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endParaRPr lang="zh-CN" altLang="en-US"/>
          </a:p>
        </p:txBody>
      </p:sp>
      <p:sp>
        <p:nvSpPr>
          <p:cNvPr id="32" name="矩形 31"/>
          <p:cNvSpPr/>
          <p:nvPr/>
        </p:nvSpPr>
        <p:spPr>
          <a:xfrm>
            <a:off x="210628" y="5319344"/>
            <a:ext cx="3456384" cy="324000"/>
          </a:xfrm>
          <a:prstGeom prst="rect">
            <a:avLst/>
          </a:prstGeom>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flipV="1">
            <a:off x="900113" y="4348163"/>
            <a:ext cx="0" cy="1150937"/>
          </a:xfrm>
          <a:prstGeom prst="line">
            <a:avLst/>
          </a:prstGeom>
          <a:ln>
            <a:headEnd type="oval"/>
          </a:ln>
        </p:spPr>
        <p:style>
          <a:lnRef idx="2">
            <a:schemeClr val="dk1"/>
          </a:lnRef>
          <a:fillRef idx="0">
            <a:schemeClr val="dk1"/>
          </a:fillRef>
          <a:effectRef idx="1">
            <a:schemeClr val="dk1"/>
          </a:effectRef>
          <a:fontRef idx="minor">
            <a:schemeClr val="tx1"/>
          </a:fontRef>
        </p:style>
      </p:cxnSp>
      <p:cxnSp>
        <p:nvCxnSpPr>
          <p:cNvPr id="48" name="直接连接符 47"/>
          <p:cNvCxnSpPr/>
          <p:nvPr/>
        </p:nvCxnSpPr>
        <p:spPr>
          <a:xfrm flipH="1">
            <a:off x="900113" y="4348163"/>
            <a:ext cx="287337" cy="0"/>
          </a:xfrm>
          <a:prstGeom prst="line">
            <a:avLst/>
          </a:prstGeom>
        </p:spPr>
        <p:style>
          <a:lnRef idx="2">
            <a:schemeClr val="dk1"/>
          </a:lnRef>
          <a:fillRef idx="0">
            <a:schemeClr val="dk1"/>
          </a:fillRef>
          <a:effectRef idx="1">
            <a:schemeClr val="dk1"/>
          </a:effectRef>
          <a:fontRef idx="minor">
            <a:schemeClr val="tx1"/>
          </a:fontRef>
        </p:style>
      </p:cxnSp>
      <p:cxnSp>
        <p:nvCxnSpPr>
          <p:cNvPr id="50" name="直接连接符 49"/>
          <p:cNvCxnSpPr/>
          <p:nvPr/>
        </p:nvCxnSpPr>
        <p:spPr>
          <a:xfrm flipV="1">
            <a:off x="7524750" y="4851400"/>
            <a:ext cx="0" cy="1152525"/>
          </a:xfrm>
          <a:prstGeom prst="line">
            <a:avLst/>
          </a:prstGeom>
          <a:ln>
            <a:headEnd type="none"/>
            <a:tailEnd type="oval"/>
          </a:ln>
        </p:spPr>
        <p:style>
          <a:lnRef idx="2">
            <a:schemeClr val="dk1"/>
          </a:lnRef>
          <a:fillRef idx="0">
            <a:schemeClr val="dk1"/>
          </a:fillRef>
          <a:effectRef idx="1">
            <a:schemeClr val="dk1"/>
          </a:effectRef>
          <a:fontRef idx="minor">
            <a:schemeClr val="tx1"/>
          </a:fontRef>
        </p:style>
      </p:cxnSp>
      <p:cxnSp>
        <p:nvCxnSpPr>
          <p:cNvPr id="51" name="直接连接符 50"/>
          <p:cNvCxnSpPr/>
          <p:nvPr/>
        </p:nvCxnSpPr>
        <p:spPr>
          <a:xfrm flipH="1">
            <a:off x="6659563" y="6003925"/>
            <a:ext cx="865187" cy="0"/>
          </a:xfrm>
          <a:prstGeom prst="line">
            <a:avLst/>
          </a:prstGeom>
        </p:spPr>
        <p:style>
          <a:lnRef idx="2">
            <a:schemeClr val="dk1"/>
          </a:lnRef>
          <a:fillRef idx="0">
            <a:schemeClr val="dk1"/>
          </a:fillRef>
          <a:effectRef idx="1">
            <a:schemeClr val="dk1"/>
          </a:effectRef>
          <a:fontRef idx="minor">
            <a:schemeClr val="tx1"/>
          </a:fontRef>
        </p:style>
      </p:cxnSp>
      <p:grpSp>
        <p:nvGrpSpPr>
          <p:cNvPr id="26651" name="Group 61"/>
          <p:cNvGrpSpPr>
            <a:grpSpLocks/>
          </p:cNvGrpSpPr>
          <p:nvPr/>
        </p:nvGrpSpPr>
        <p:grpSpPr bwMode="auto">
          <a:xfrm>
            <a:off x="1104900" y="1168400"/>
            <a:ext cx="3600450" cy="593725"/>
            <a:chOff x="612" y="799"/>
            <a:chExt cx="2268" cy="374"/>
          </a:xfrm>
        </p:grpSpPr>
        <p:sp>
          <p:nvSpPr>
            <p:cNvPr id="39" name="AutoShape 62"/>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国际合作</a:t>
              </a:r>
            </a:p>
          </p:txBody>
        </p:sp>
        <p:sp>
          <p:nvSpPr>
            <p:cNvPr id="40" name="AutoShape 63"/>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26656" name="Freeform 64"/>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latin typeface="Calibri" pitchFamily="34" charset="0"/>
              </a:endParaRPr>
            </a:p>
          </p:txBody>
        </p:sp>
      </p:grpSp>
      <p:sp>
        <p:nvSpPr>
          <p:cNvPr id="42" name="AutoShape 4"/>
          <p:cNvSpPr>
            <a:spLocks noChangeArrowheads="1"/>
          </p:cNvSpPr>
          <p:nvPr/>
        </p:nvSpPr>
        <p:spPr bwMode="gray">
          <a:xfrm>
            <a:off x="2268538" y="331788"/>
            <a:ext cx="4464050" cy="649287"/>
          </a:xfrm>
          <a:prstGeom prst="roundRect">
            <a:avLst>
              <a:gd name="adj" fmla="val 50000"/>
            </a:avLst>
          </a:prstGeom>
          <a:gradFill rotWithShape="1">
            <a:gsLst>
              <a:gs pos="0">
                <a:srgbClr val="FF3300"/>
              </a:gs>
              <a:gs pos="100000">
                <a:srgbClr val="FF3300">
                  <a:gamma/>
                  <a:shade val="66667"/>
                  <a:invGamma/>
                </a:srgbClr>
              </a:gs>
            </a:gsLst>
            <a:lin ang="540000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Arial" charset="0"/>
                <a:ea typeface="华文中宋" pitchFamily="2" charset="-122"/>
              </a:rPr>
              <a:t>二、学院基本情况</a:t>
            </a:r>
          </a:p>
        </p:txBody>
      </p:sp>
      <p:pic>
        <p:nvPicPr>
          <p:cNvPr id="26653" name="Picture 2" descr="C:\Documents and Settings\new\桌面\自主招生\ppt\素材\德克萨斯.jpg"/>
          <p:cNvPicPr>
            <a:picLocks noChangeAspect="1" noChangeArrowheads="1"/>
          </p:cNvPicPr>
          <p:nvPr/>
        </p:nvPicPr>
        <p:blipFill>
          <a:blip r:embed="rId4" cstate="print"/>
          <a:srcRect/>
          <a:stretch>
            <a:fillRect/>
          </a:stretch>
        </p:blipFill>
        <p:spPr bwMode="auto">
          <a:xfrm>
            <a:off x="5227638" y="3357563"/>
            <a:ext cx="3671887" cy="1308100"/>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3"/>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C3B4F07C-15C5-4FF3-82BC-D14C681F5F78}"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2</a:t>
            </a:fld>
            <a:endParaRPr lang="en-US" altLang="zh-CN" sz="1200">
              <a:solidFill>
                <a:schemeClr val="tx2">
                  <a:shade val="90000"/>
                </a:schemeClr>
              </a:solidFill>
              <a:latin typeface="+mn-lt"/>
              <a:ea typeface="+mn-ea"/>
            </a:endParaRPr>
          </a:p>
        </p:txBody>
      </p:sp>
      <p:grpSp>
        <p:nvGrpSpPr>
          <p:cNvPr id="2" name="Group 23"/>
          <p:cNvGrpSpPr>
            <a:grpSpLocks/>
          </p:cNvGrpSpPr>
          <p:nvPr/>
        </p:nvGrpSpPr>
        <p:grpSpPr bwMode="auto">
          <a:xfrm>
            <a:off x="1404938" y="3384550"/>
            <a:ext cx="7415212" cy="1544638"/>
            <a:chOff x="1464" y="1058"/>
            <a:chExt cx="4338" cy="662"/>
          </a:xfrm>
        </p:grpSpPr>
        <p:pic>
          <p:nvPicPr>
            <p:cNvPr id="8209" name="Picture 24" descr="3-00663_box_green"/>
            <p:cNvPicPr>
              <a:picLocks noChangeAspect="1" noChangeArrowheads="1"/>
            </p:cNvPicPr>
            <p:nvPr/>
          </p:nvPicPr>
          <p:blipFill>
            <a:blip r:embed="rId3" cstate="print">
              <a:lum bright="12000" contrast="18000"/>
            </a:blip>
            <a:srcRect/>
            <a:stretch>
              <a:fillRect/>
            </a:stretch>
          </p:blipFill>
          <p:spPr bwMode="auto">
            <a:xfrm>
              <a:off x="1464" y="1074"/>
              <a:ext cx="4080" cy="635"/>
            </a:xfrm>
            <a:prstGeom prst="rect">
              <a:avLst/>
            </a:prstGeom>
            <a:noFill/>
            <a:ln w="9525">
              <a:noFill/>
              <a:miter lim="800000"/>
              <a:headEnd/>
              <a:tailEnd/>
            </a:ln>
          </p:spPr>
        </p:pic>
        <p:sp>
          <p:nvSpPr>
            <p:cNvPr id="1191961" name="Rectangle 25"/>
            <p:cNvSpPr>
              <a:spLocks noChangeArrowheads="1"/>
            </p:cNvSpPr>
            <p:nvPr/>
          </p:nvSpPr>
          <p:spPr bwMode="auto">
            <a:xfrm>
              <a:off x="2418" y="1058"/>
              <a:ext cx="3384" cy="662"/>
            </a:xfrm>
            <a:prstGeom prst="rect">
              <a:avLst/>
            </a:prstGeom>
            <a:noFill/>
            <a:ln w="19050" algn="ctr">
              <a:noFill/>
              <a:miter lim="800000"/>
              <a:headEnd/>
              <a:tailEnd/>
            </a:ln>
            <a:effectLst>
              <a:prstShdw prst="shdw17" dist="17961" dir="2700000">
                <a:schemeClr val="tx2">
                  <a:gamma/>
                  <a:shade val="60000"/>
                  <a:invGamma/>
                </a:schemeClr>
              </a:prstShdw>
            </a:effectLst>
          </p:spPr>
          <p:txBody>
            <a:bodyPr tIns="0" bIns="0" anchor="ctr"/>
            <a:lstStyle/>
            <a:p>
              <a:pPr marL="233363" indent="-233363" eaLnBrk="0" fontAlgn="auto" hangingPunct="0">
                <a:spcBef>
                  <a:spcPts val="0"/>
                </a:spcBef>
                <a:spcAft>
                  <a:spcPts val="0"/>
                </a:spcAft>
                <a:buFontTx/>
                <a:buBlip>
                  <a:blip r:embed="rId4"/>
                </a:buBlip>
                <a:defRPr/>
              </a:pPr>
              <a:r>
                <a:rPr lang="zh-CN" altLang="en-US" sz="2200" b="1" dirty="0">
                  <a:effectLst>
                    <a:outerShdw blurRad="38100" dist="38100" dir="2700000" algn="tl">
                      <a:srgbClr val="C0C0C0"/>
                    </a:outerShdw>
                  </a:effectLst>
                  <a:latin typeface="黑体" pitchFamily="2" charset="-122"/>
                  <a:ea typeface="黑体" pitchFamily="2" charset="-122"/>
                </a:rPr>
                <a:t>北京钢铁学院</a:t>
              </a:r>
            </a:p>
            <a:p>
              <a:pPr marL="233363" indent="-233363" eaLnBrk="0" fontAlgn="auto" hangingPunct="0">
                <a:spcBef>
                  <a:spcPts val="0"/>
                </a:spcBef>
                <a:spcAft>
                  <a:spcPts val="0"/>
                </a:spcAft>
                <a:defRPr/>
              </a:pPr>
              <a:r>
                <a:rPr lang="zh-CN" altLang="en-US" sz="1900" b="1" dirty="0">
                  <a:effectLst>
                    <a:outerShdw blurRad="38100" dist="38100" dir="2700000" algn="tl">
                      <a:srgbClr val="C0C0C0"/>
                    </a:outerShdw>
                  </a:effectLst>
                  <a:latin typeface="楷体_GB2312" pitchFamily="49" charset="-122"/>
                  <a:ea typeface="+mn-ea"/>
                </a:rPr>
                <a:t>  </a:t>
              </a:r>
              <a:r>
                <a:rPr lang="en-US" altLang="zh-CN" sz="1900" b="1" dirty="0">
                  <a:effectLst>
                    <a:outerShdw blurRad="38100" dist="38100" dir="2700000" algn="tl">
                      <a:srgbClr val="C0C0C0"/>
                    </a:outerShdw>
                  </a:effectLst>
                  <a:latin typeface="楷体_GB2312" pitchFamily="49" charset="-122"/>
                  <a:ea typeface="+mn-ea"/>
                </a:rPr>
                <a:t>1960</a:t>
              </a:r>
              <a:r>
                <a:rPr lang="zh-CN" altLang="en-US" sz="1900" b="1" dirty="0">
                  <a:effectLst>
                    <a:outerShdw blurRad="38100" dist="38100" dir="2700000" algn="tl">
                      <a:srgbClr val="C0C0C0"/>
                    </a:outerShdw>
                  </a:effectLst>
                  <a:latin typeface="楷体_GB2312" pitchFamily="49" charset="-122"/>
                  <a:ea typeface="+mn-ea"/>
                </a:rPr>
                <a:t>年，更名为北京钢铁学院</a:t>
              </a:r>
              <a:br>
                <a:rPr lang="zh-CN" altLang="en-US" sz="1900" b="1" dirty="0">
                  <a:effectLst>
                    <a:outerShdw blurRad="38100" dist="38100" dir="2700000" algn="tl">
                      <a:srgbClr val="C0C0C0"/>
                    </a:outerShdw>
                  </a:effectLst>
                  <a:latin typeface="楷体_GB2312" pitchFamily="49" charset="-122"/>
                  <a:ea typeface="+mn-ea"/>
                </a:rPr>
              </a:br>
              <a:r>
                <a:rPr lang="zh-CN" altLang="en-US" sz="1900" b="1" dirty="0">
                  <a:effectLst>
                    <a:outerShdw blurRad="38100" dist="38100" dir="2700000" algn="tl">
                      <a:srgbClr val="C0C0C0"/>
                    </a:outerShdw>
                  </a:effectLst>
                  <a:latin typeface="楷体_GB2312" pitchFamily="49" charset="-122"/>
                  <a:ea typeface="+mn-ea"/>
                </a:rPr>
                <a:t>        同年被批准为全国重点院校</a:t>
              </a:r>
            </a:p>
            <a:p>
              <a:pPr marL="233363" indent="-233363" eaLnBrk="0" fontAlgn="auto" hangingPunct="0">
                <a:spcBef>
                  <a:spcPts val="0"/>
                </a:spcBef>
                <a:spcAft>
                  <a:spcPts val="0"/>
                </a:spcAft>
                <a:defRPr/>
              </a:pPr>
              <a:r>
                <a:rPr lang="zh-CN" altLang="en-US" sz="1600" b="1" dirty="0">
                  <a:latin typeface="+mn-lt"/>
                  <a:ea typeface="+mn-ea"/>
                </a:rPr>
                <a:t>      </a:t>
              </a:r>
              <a:r>
                <a:rPr lang="en-US" altLang="zh-CN" sz="1900" b="1" dirty="0">
                  <a:effectLst>
                    <a:outerShdw blurRad="38100" dist="38100" dir="2700000" algn="tl">
                      <a:srgbClr val="C0C0C0"/>
                    </a:outerShdw>
                  </a:effectLst>
                  <a:latin typeface="楷体_GB2312" pitchFamily="49" charset="-122"/>
                  <a:ea typeface="+mn-ea"/>
                </a:rPr>
                <a:t>1984</a:t>
              </a:r>
              <a:r>
                <a:rPr lang="zh-CN" altLang="en-US" sz="1900" b="1" dirty="0">
                  <a:effectLst>
                    <a:outerShdw blurRad="38100" dist="38100" dir="2700000" algn="tl">
                      <a:srgbClr val="C0C0C0"/>
                    </a:outerShdw>
                  </a:effectLst>
                  <a:latin typeface="楷体_GB2312" pitchFamily="49" charset="-122"/>
                  <a:ea typeface="+mn-ea"/>
                </a:rPr>
                <a:t>年，首批试办研究生院</a:t>
              </a:r>
            </a:p>
          </p:txBody>
        </p:sp>
      </p:grpSp>
      <p:grpSp>
        <p:nvGrpSpPr>
          <p:cNvPr id="3" name="Group 109"/>
          <p:cNvGrpSpPr>
            <a:grpSpLocks/>
          </p:cNvGrpSpPr>
          <p:nvPr/>
        </p:nvGrpSpPr>
        <p:grpSpPr bwMode="auto">
          <a:xfrm>
            <a:off x="1258888" y="4940300"/>
            <a:ext cx="7762875" cy="1584325"/>
            <a:chOff x="793" y="3112"/>
            <a:chExt cx="4890" cy="998"/>
          </a:xfrm>
        </p:grpSpPr>
        <p:pic>
          <p:nvPicPr>
            <p:cNvPr id="8207" name="Picture 29" descr="3-00663_box_blu"/>
            <p:cNvPicPr>
              <a:picLocks noChangeAspect="1" noChangeArrowheads="1"/>
            </p:cNvPicPr>
            <p:nvPr/>
          </p:nvPicPr>
          <p:blipFill>
            <a:blip r:embed="rId5" cstate="print">
              <a:lum bright="24000"/>
            </a:blip>
            <a:srcRect/>
            <a:stretch>
              <a:fillRect/>
            </a:stretch>
          </p:blipFill>
          <p:spPr bwMode="auto">
            <a:xfrm>
              <a:off x="793" y="3112"/>
              <a:ext cx="4890" cy="998"/>
            </a:xfrm>
            <a:prstGeom prst="rect">
              <a:avLst/>
            </a:prstGeom>
            <a:noFill/>
            <a:ln w="9525">
              <a:noFill/>
              <a:miter lim="800000"/>
              <a:headEnd/>
              <a:tailEnd/>
            </a:ln>
          </p:spPr>
        </p:pic>
        <p:sp>
          <p:nvSpPr>
            <p:cNvPr id="1191966" name="Rectangle 30"/>
            <p:cNvSpPr>
              <a:spLocks noChangeArrowheads="1"/>
            </p:cNvSpPr>
            <p:nvPr/>
          </p:nvSpPr>
          <p:spPr bwMode="auto">
            <a:xfrm>
              <a:off x="1924" y="3150"/>
              <a:ext cx="3521" cy="900"/>
            </a:xfrm>
            <a:prstGeom prst="rect">
              <a:avLst/>
            </a:prstGeom>
            <a:noFill/>
            <a:ln w="19050" algn="ctr">
              <a:noFill/>
              <a:miter lim="800000"/>
              <a:headEnd/>
              <a:tailEnd/>
            </a:ln>
            <a:effectLst>
              <a:prstShdw prst="shdw17" dist="17961" dir="2700000">
                <a:schemeClr val="tx2">
                  <a:gamma/>
                  <a:shade val="60000"/>
                  <a:invGamma/>
                </a:schemeClr>
              </a:prstShdw>
            </a:effectLst>
          </p:spPr>
          <p:txBody>
            <a:bodyPr tIns="0" bIns="0" anchor="ctr"/>
            <a:lstStyle/>
            <a:p>
              <a:pPr marL="233363" indent="-233363" eaLnBrk="0" hangingPunct="0">
                <a:buFontTx/>
                <a:buBlip>
                  <a:blip r:embed="rId4"/>
                </a:buBlip>
              </a:pPr>
              <a:r>
                <a:rPr lang="zh-CN" altLang="en-US" sz="2200" b="1">
                  <a:effectLst>
                    <a:outerShdw blurRad="38100" dist="38100" dir="2700000" algn="tl">
                      <a:srgbClr val="C0C0C0"/>
                    </a:outerShdw>
                  </a:effectLst>
                  <a:latin typeface="黑体" pitchFamily="2" charset="-122"/>
                  <a:ea typeface="黑体" pitchFamily="2" charset="-122"/>
                </a:rPr>
                <a:t>北京科技大学</a:t>
              </a:r>
            </a:p>
            <a:p>
              <a:pPr marL="233363" indent="-233363" eaLnBrk="0" hangingPunct="0"/>
              <a:r>
                <a:rPr lang="zh-CN" altLang="en-US" sz="1900" b="1">
                  <a:effectLst>
                    <a:outerShdw blurRad="38100" dist="38100" dir="2700000" algn="tl">
                      <a:srgbClr val="C0C0C0"/>
                    </a:outerShdw>
                  </a:effectLst>
                  <a:latin typeface="楷体_GB2312" pitchFamily="49" charset="-122"/>
                </a:rPr>
                <a:t>  </a:t>
              </a:r>
              <a:r>
                <a:rPr lang="en-US" altLang="zh-CN" b="1">
                  <a:effectLst>
                    <a:outerShdw blurRad="38100" dist="38100" dir="2700000" algn="tl">
                      <a:srgbClr val="C0C0C0"/>
                    </a:outerShdw>
                  </a:effectLst>
                  <a:latin typeface="楷体_GB2312" pitchFamily="49" charset="-122"/>
                </a:rPr>
                <a:t>1988</a:t>
              </a:r>
              <a:r>
                <a:rPr lang="zh-CN" altLang="en-US" b="1">
                  <a:effectLst>
                    <a:outerShdw blurRad="38100" dist="38100" dir="2700000" algn="tl">
                      <a:srgbClr val="C0C0C0"/>
                    </a:outerShdw>
                  </a:effectLst>
                  <a:latin typeface="楷体_GB2312" pitchFamily="49" charset="-122"/>
                </a:rPr>
                <a:t>年，更名为北京科技大学  </a:t>
              </a:r>
            </a:p>
            <a:p>
              <a:pPr marL="233363" indent="-233363" eaLnBrk="0" hangingPunct="0"/>
              <a:r>
                <a:rPr lang="zh-CN" altLang="en-US" b="1">
                  <a:effectLst>
                    <a:outerShdw blurRad="38100" dist="38100" dir="2700000" algn="tl">
                      <a:srgbClr val="C0C0C0"/>
                    </a:outerShdw>
                  </a:effectLst>
                  <a:latin typeface="楷体_GB2312" pitchFamily="49" charset="-122"/>
                </a:rPr>
                <a:t>  </a:t>
              </a:r>
              <a:r>
                <a:rPr lang="en-US" altLang="zh-CN" b="1">
                  <a:effectLst>
                    <a:outerShdw blurRad="38100" dist="38100" dir="2700000" algn="tl">
                      <a:srgbClr val="C0C0C0"/>
                    </a:outerShdw>
                  </a:effectLst>
                  <a:latin typeface="楷体_GB2312" pitchFamily="49" charset="-122"/>
                </a:rPr>
                <a:t>1997</a:t>
              </a:r>
              <a:r>
                <a:rPr lang="zh-CN" altLang="en-US" b="1">
                  <a:effectLst>
                    <a:outerShdw blurRad="38100" dist="38100" dir="2700000" algn="tl">
                      <a:srgbClr val="C0C0C0"/>
                    </a:outerShdw>
                  </a:effectLst>
                  <a:latin typeface="楷体_GB2312" pitchFamily="49" charset="-122"/>
                </a:rPr>
                <a:t>年，首批进入</a:t>
              </a:r>
              <a:r>
                <a:rPr lang="zh-CN" altLang="en-US" b="1">
                  <a:effectLst>
                    <a:outerShdw blurRad="38100" dist="38100" dir="2700000" algn="tl">
                      <a:srgbClr val="C0C0C0"/>
                    </a:outerShdw>
                  </a:effectLst>
                  <a:latin typeface="Calibri" pitchFamily="34" charset="0"/>
                </a:rPr>
                <a:t>“</a:t>
              </a:r>
              <a:r>
                <a:rPr lang="en-US" altLang="zh-CN" b="1">
                  <a:effectLst>
                    <a:outerShdw blurRad="38100" dist="38100" dir="2700000" algn="tl">
                      <a:srgbClr val="C0C0C0"/>
                    </a:outerShdw>
                  </a:effectLst>
                  <a:latin typeface="楷体_GB2312" pitchFamily="49" charset="-122"/>
                </a:rPr>
                <a:t>211</a:t>
              </a:r>
              <a:r>
                <a:rPr lang="zh-CN" altLang="en-US" b="1">
                  <a:effectLst>
                    <a:outerShdw blurRad="38100" dist="38100" dir="2700000" algn="tl">
                      <a:srgbClr val="C0C0C0"/>
                    </a:outerShdw>
                  </a:effectLst>
                  <a:latin typeface="楷体_GB2312" pitchFamily="49" charset="-122"/>
                </a:rPr>
                <a:t>工程</a:t>
              </a:r>
              <a:r>
                <a:rPr lang="zh-CN" altLang="en-US" b="1">
                  <a:effectLst>
                    <a:outerShdw blurRad="38100" dist="38100" dir="2700000" algn="tl">
                      <a:srgbClr val="C0C0C0"/>
                    </a:outerShdw>
                  </a:effectLst>
                  <a:latin typeface="Calibri" pitchFamily="34" charset="0"/>
                </a:rPr>
                <a:t>”</a:t>
              </a:r>
              <a:r>
                <a:rPr lang="zh-CN" altLang="en-US" b="1">
                  <a:effectLst>
                    <a:outerShdw blurRad="38100" dist="38100" dir="2700000" algn="tl">
                      <a:srgbClr val="C0C0C0"/>
                    </a:outerShdw>
                  </a:effectLst>
                  <a:latin typeface="楷体_GB2312" pitchFamily="49" charset="-122"/>
                </a:rPr>
                <a:t>重点建设院校</a:t>
              </a:r>
            </a:p>
            <a:p>
              <a:pPr marL="233363" indent="-233363" eaLnBrk="0" hangingPunct="0"/>
              <a:r>
                <a:rPr lang="zh-CN" altLang="en-US" b="1">
                  <a:effectLst>
                    <a:outerShdw blurRad="38100" dist="38100" dir="2700000" algn="tl">
                      <a:srgbClr val="C0C0C0"/>
                    </a:outerShdw>
                  </a:effectLst>
                  <a:latin typeface="楷体_GB2312" pitchFamily="49" charset="-122"/>
                </a:rPr>
                <a:t>  </a:t>
              </a:r>
              <a:r>
                <a:rPr lang="en-US" altLang="zh-CN" b="1">
                  <a:effectLst>
                    <a:outerShdw blurRad="38100" dist="38100" dir="2700000" algn="tl">
                      <a:srgbClr val="C0C0C0"/>
                    </a:outerShdw>
                  </a:effectLst>
                  <a:latin typeface="楷体_GB2312" pitchFamily="49" charset="-122"/>
                </a:rPr>
                <a:t>1998</a:t>
              </a:r>
              <a:r>
                <a:rPr lang="zh-CN" altLang="en-US" b="1">
                  <a:effectLst>
                    <a:outerShdw blurRad="38100" dist="38100" dir="2700000" algn="tl">
                      <a:srgbClr val="C0C0C0"/>
                    </a:outerShdw>
                  </a:effectLst>
                  <a:latin typeface="楷体_GB2312" pitchFamily="49" charset="-122"/>
                </a:rPr>
                <a:t>年，成为教育部直属高校  </a:t>
              </a:r>
            </a:p>
            <a:p>
              <a:pPr marL="233363" indent="-233363" eaLnBrk="0" hangingPunct="0"/>
              <a:r>
                <a:rPr lang="en-US" altLang="zh-CN" b="1">
                  <a:effectLst>
                    <a:outerShdw blurRad="38100" dist="38100" dir="2700000" algn="tl">
                      <a:srgbClr val="C0C0C0"/>
                    </a:outerShdw>
                  </a:effectLst>
                  <a:latin typeface="楷体_GB2312" pitchFamily="49" charset="-122"/>
                </a:rPr>
                <a:t>  </a:t>
              </a:r>
              <a:r>
                <a:rPr lang="en-US" altLang="en-US" b="1">
                  <a:effectLst>
                    <a:outerShdw blurRad="38100" dist="38100" dir="2700000" algn="tl">
                      <a:srgbClr val="C0C0C0"/>
                    </a:outerShdw>
                  </a:effectLst>
                  <a:latin typeface="楷体_GB2312" pitchFamily="49" charset="-122"/>
                </a:rPr>
                <a:t>2006</a:t>
              </a:r>
              <a:r>
                <a:rPr lang="zh-CN" altLang="en-US" b="1">
                  <a:effectLst>
                    <a:outerShdw blurRad="38100" dist="38100" dir="2700000" algn="tl">
                      <a:srgbClr val="C0C0C0"/>
                    </a:outerShdw>
                  </a:effectLst>
                  <a:latin typeface="楷体_GB2312" pitchFamily="49" charset="-122"/>
                </a:rPr>
                <a:t>年，成为</a:t>
              </a:r>
              <a:r>
                <a:rPr lang="en-US" altLang="zh-CN" b="1">
                  <a:effectLst>
                    <a:outerShdw blurRad="38100" dist="38100" dir="2700000" algn="tl">
                      <a:srgbClr val="C0C0C0"/>
                    </a:outerShdw>
                  </a:effectLst>
                  <a:latin typeface="Calibri" pitchFamily="34" charset="0"/>
                </a:rPr>
                <a:t>“</a:t>
              </a:r>
              <a:r>
                <a:rPr lang="zh-CN" altLang="en-US" b="1">
                  <a:effectLst>
                    <a:outerShdw blurRad="38100" dist="38100" dir="2700000" algn="tl">
                      <a:srgbClr val="C0C0C0"/>
                    </a:outerShdw>
                  </a:effectLst>
                  <a:latin typeface="楷体_GB2312" pitchFamily="49" charset="-122"/>
                </a:rPr>
                <a:t> </a:t>
              </a:r>
              <a:r>
                <a:rPr lang="en-US" altLang="zh-CN" b="1">
                  <a:effectLst>
                    <a:outerShdw blurRad="38100" dist="38100" dir="2700000" algn="tl">
                      <a:srgbClr val="C0C0C0"/>
                    </a:outerShdw>
                  </a:effectLst>
                  <a:latin typeface="楷体_GB2312" pitchFamily="49" charset="-122"/>
                </a:rPr>
                <a:t>985</a:t>
              </a:r>
              <a:r>
                <a:rPr lang="en-US" altLang="en-US" b="1">
                  <a:effectLst>
                    <a:outerShdw blurRad="38100" dist="38100" dir="2700000" algn="tl">
                      <a:srgbClr val="C0C0C0"/>
                    </a:outerShdw>
                  </a:effectLst>
                  <a:latin typeface="楷体_GB2312" pitchFamily="49" charset="-122"/>
                </a:rPr>
                <a:t>优势学科创新平台</a:t>
              </a:r>
              <a:r>
                <a:rPr lang="en-US" altLang="en-US" b="1">
                  <a:effectLst>
                    <a:outerShdw blurRad="38100" dist="38100" dir="2700000" algn="tl">
                      <a:srgbClr val="C0C0C0"/>
                    </a:outerShdw>
                  </a:effectLst>
                  <a:latin typeface="Calibri" pitchFamily="34" charset="0"/>
                </a:rPr>
                <a:t>”</a:t>
              </a:r>
              <a:r>
                <a:rPr lang="zh-CN" altLang="en-US" b="1">
                  <a:effectLst>
                    <a:outerShdw blurRad="38100" dist="38100" dir="2700000" algn="tl">
                      <a:srgbClr val="C0C0C0"/>
                    </a:outerShdw>
                  </a:effectLst>
                  <a:latin typeface="Calibri" pitchFamily="34" charset="0"/>
                </a:rPr>
                <a:t>试点高校</a:t>
              </a:r>
            </a:p>
          </p:txBody>
        </p:sp>
      </p:grpSp>
      <p:grpSp>
        <p:nvGrpSpPr>
          <p:cNvPr id="4" name="Group 33"/>
          <p:cNvGrpSpPr>
            <a:grpSpLocks/>
          </p:cNvGrpSpPr>
          <p:nvPr/>
        </p:nvGrpSpPr>
        <p:grpSpPr bwMode="auto">
          <a:xfrm>
            <a:off x="755650" y="1196975"/>
            <a:ext cx="3600450" cy="593725"/>
            <a:chOff x="612" y="799"/>
            <a:chExt cx="2268" cy="374"/>
          </a:xfrm>
        </p:grpSpPr>
        <p:sp>
          <p:nvSpPr>
            <p:cNvPr id="1191970"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a:effectLst>
                    <a:outerShdw blurRad="38100" dist="38100" dir="2700000" algn="tl">
                      <a:srgbClr val="C0C0C0"/>
                    </a:outerShdw>
                  </a:effectLst>
                  <a:latin typeface="Arial" charset="0"/>
                  <a:ea typeface="华文行楷" pitchFamily="2" charset="-122"/>
                </a:rPr>
                <a:t>历史沿革</a:t>
              </a:r>
            </a:p>
          </p:txBody>
        </p:sp>
        <p:sp>
          <p:nvSpPr>
            <p:cNvPr id="1191971"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8206"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pic>
        <p:nvPicPr>
          <p:cNvPr id="1191941" name="Picture 5" descr="3-00663_box_orange_faded"/>
          <p:cNvPicPr>
            <a:picLocks noChangeAspect="1" noChangeArrowheads="1"/>
          </p:cNvPicPr>
          <p:nvPr/>
        </p:nvPicPr>
        <p:blipFill>
          <a:blip r:embed="rId6" cstate="print">
            <a:lum bright="24000" contrast="12000"/>
            <a:grayscl/>
          </a:blip>
          <a:srcRect/>
          <a:stretch>
            <a:fillRect/>
          </a:stretch>
        </p:blipFill>
        <p:spPr bwMode="auto">
          <a:xfrm>
            <a:off x="1419225" y="1928813"/>
            <a:ext cx="6457950" cy="1439862"/>
          </a:xfrm>
          <a:prstGeom prst="rect">
            <a:avLst/>
          </a:prstGeom>
          <a:noFill/>
          <a:ln w="9525">
            <a:noFill/>
            <a:miter lim="800000"/>
            <a:headEnd/>
            <a:tailEnd/>
          </a:ln>
        </p:spPr>
      </p:pic>
      <p:sp>
        <p:nvSpPr>
          <p:cNvPr id="1191942" name="Rectangle 6"/>
          <p:cNvSpPr>
            <a:spLocks noChangeArrowheads="1"/>
          </p:cNvSpPr>
          <p:nvPr/>
        </p:nvSpPr>
        <p:spPr bwMode="auto">
          <a:xfrm>
            <a:off x="3108325" y="2073275"/>
            <a:ext cx="5392738" cy="1079500"/>
          </a:xfrm>
          <a:prstGeom prst="rect">
            <a:avLst/>
          </a:prstGeom>
          <a:noFill/>
          <a:ln w="19050" algn="ctr">
            <a:noFill/>
            <a:miter lim="800000"/>
            <a:headEnd/>
            <a:tailEnd/>
          </a:ln>
          <a:effectLst>
            <a:prstShdw prst="shdw17" dist="17961" dir="2700000">
              <a:schemeClr val="tx2">
                <a:gamma/>
                <a:shade val="60000"/>
                <a:invGamma/>
              </a:schemeClr>
            </a:prstShdw>
          </a:effectLst>
        </p:spPr>
        <p:txBody>
          <a:bodyPr lIns="0" tIns="0" rIns="0" bIns="0" anchor="ctr"/>
          <a:lstStyle/>
          <a:p>
            <a:pPr marL="233363" indent="-233363" eaLnBrk="0" fontAlgn="auto" hangingPunct="0">
              <a:lnSpc>
                <a:spcPct val="85000"/>
              </a:lnSpc>
              <a:spcBef>
                <a:spcPts val="0"/>
              </a:spcBef>
              <a:spcAft>
                <a:spcPct val="20000"/>
              </a:spcAft>
              <a:buFontTx/>
              <a:buBlip>
                <a:blip r:embed="rId4"/>
              </a:buBlip>
              <a:defRPr/>
            </a:pPr>
            <a:r>
              <a:rPr lang="zh-CN" altLang="en-US" sz="2200" b="1" dirty="0">
                <a:effectLst>
                  <a:outerShdw blurRad="38100" dist="38100" dir="2700000" algn="tl">
                    <a:srgbClr val="C0C0C0"/>
                  </a:outerShdw>
                </a:effectLst>
                <a:latin typeface="黑体" pitchFamily="2" charset="-122"/>
                <a:ea typeface="黑体" pitchFamily="2" charset="-122"/>
              </a:rPr>
              <a:t>北京钢铁工业学院</a:t>
            </a:r>
          </a:p>
          <a:p>
            <a:pPr marL="233363" indent="-233363" eaLnBrk="0" fontAlgn="auto" hangingPunct="0">
              <a:lnSpc>
                <a:spcPct val="85000"/>
              </a:lnSpc>
              <a:spcBef>
                <a:spcPts val="0"/>
              </a:spcBef>
              <a:spcAft>
                <a:spcPct val="20000"/>
              </a:spcAft>
              <a:defRPr/>
            </a:pPr>
            <a:r>
              <a:rPr lang="zh-CN" altLang="en-US" b="1" dirty="0">
                <a:effectLst>
                  <a:outerShdw blurRad="38100" dist="38100" dir="2700000" algn="tl">
                    <a:srgbClr val="C0C0C0"/>
                  </a:outerShdw>
                </a:effectLst>
                <a:latin typeface="楷体_GB2312" pitchFamily="49" charset="-122"/>
                <a:ea typeface="+mn-ea"/>
              </a:rPr>
              <a:t>  </a:t>
            </a:r>
            <a:r>
              <a:rPr lang="en-US" altLang="zh-CN" sz="1900" b="1" dirty="0">
                <a:effectLst>
                  <a:outerShdw blurRad="38100" dist="38100" dir="2700000" algn="tl">
                    <a:srgbClr val="C0C0C0"/>
                  </a:outerShdw>
                </a:effectLst>
                <a:latin typeface="楷体_GB2312" pitchFamily="49" charset="-122"/>
                <a:ea typeface="+mn-ea"/>
              </a:rPr>
              <a:t>1952</a:t>
            </a:r>
            <a:r>
              <a:rPr lang="zh-CN" altLang="en-US" sz="1900" b="1" dirty="0">
                <a:effectLst>
                  <a:outerShdw blurRad="38100" dist="38100" dir="2700000" algn="tl">
                    <a:srgbClr val="C0C0C0"/>
                  </a:outerShdw>
                </a:effectLst>
                <a:latin typeface="楷体_GB2312" pitchFamily="49" charset="-122"/>
                <a:ea typeface="+mn-ea"/>
              </a:rPr>
              <a:t>年，全国院系调整，北洋大学、清华大学、唐山交通大学、山西大学、西北工学院、华北大学的采矿、冶金等系科组建北京钢铁工业学院</a:t>
            </a:r>
          </a:p>
        </p:txBody>
      </p:sp>
      <p:pic>
        <p:nvPicPr>
          <p:cNvPr id="1192037" name="Picture 101" descr="北科大按钮2副本"/>
          <p:cNvPicPr>
            <a:picLocks noChangeAspect="1" noChangeArrowheads="1"/>
          </p:cNvPicPr>
          <p:nvPr/>
        </p:nvPicPr>
        <p:blipFill>
          <a:blip r:embed="rId7" cstate="print">
            <a:clrChange>
              <a:clrFrom>
                <a:srgbClr val="FCFFFF"/>
              </a:clrFrom>
              <a:clrTo>
                <a:srgbClr val="FCFFFF">
                  <a:alpha val="0"/>
                </a:srgbClr>
              </a:clrTo>
            </a:clrChange>
          </a:blip>
          <a:srcRect/>
          <a:stretch>
            <a:fillRect/>
          </a:stretch>
        </p:blipFill>
        <p:spPr bwMode="auto">
          <a:xfrm>
            <a:off x="568325" y="5037138"/>
            <a:ext cx="2447925" cy="1392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2048" name="Picture 112" descr="钢铁学院按钮副本"/>
          <p:cNvPicPr>
            <a:picLocks noChangeAspect="1" noChangeArrowheads="1"/>
          </p:cNvPicPr>
          <p:nvPr/>
        </p:nvPicPr>
        <p:blipFill>
          <a:blip r:embed="rId8" cstate="print">
            <a:clrChange>
              <a:clrFrom>
                <a:srgbClr val="F3F8FC"/>
              </a:clrFrom>
              <a:clrTo>
                <a:srgbClr val="F3F8FC">
                  <a:alpha val="0"/>
                </a:srgbClr>
              </a:clrTo>
            </a:clrChange>
          </a:blip>
          <a:srcRect/>
          <a:stretch>
            <a:fillRect/>
          </a:stretch>
        </p:blipFill>
        <p:spPr bwMode="auto">
          <a:xfrm>
            <a:off x="539750" y="3511550"/>
            <a:ext cx="2447925" cy="1384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descr="图片2.jpg"/>
          <p:cNvPicPr>
            <a:picLocks noChangeAspect="1"/>
          </p:cNvPicPr>
          <p:nvPr/>
        </p:nvPicPr>
        <p:blipFill>
          <a:blip r:embed="rId9" cstate="print"/>
          <a:stretch>
            <a:fillRect/>
          </a:stretch>
        </p:blipFill>
        <p:spPr>
          <a:xfrm>
            <a:off x="580571" y="2011342"/>
            <a:ext cx="2365829" cy="1310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69764" name="AutoShape 4"/>
          <p:cNvSpPr>
            <a:spLocks noChangeArrowheads="1"/>
          </p:cNvSpPr>
          <p:nvPr/>
        </p:nvSpPr>
        <p:spPr bwMode="gray">
          <a:xfrm>
            <a:off x="2268538" y="331788"/>
            <a:ext cx="4464050" cy="649287"/>
          </a:xfrm>
          <a:prstGeom prst="roundRect">
            <a:avLst>
              <a:gd name="adj" fmla="val 50000"/>
            </a:avLst>
          </a:prstGeom>
          <a:gradFill rotWithShape="1">
            <a:gsLst>
              <a:gs pos="0">
                <a:srgbClr val="FF3300"/>
              </a:gs>
              <a:gs pos="100000">
                <a:srgbClr val="FF3300">
                  <a:gamma/>
                  <a:shade val="66667"/>
                  <a:invGamma/>
                </a:srgbClr>
              </a:gs>
            </a:gsLst>
            <a:lin ang="540000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Arial" charset="0"/>
                <a:ea typeface="华文中宋" pitchFamily="2" charset="-122"/>
              </a:rPr>
              <a:t>一、学校基本情况</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91941"/>
                                        </p:tgtEl>
                                        <p:attrNameLst>
                                          <p:attrName>style.visibility</p:attrName>
                                        </p:attrNameLst>
                                      </p:cBhvr>
                                      <p:to>
                                        <p:strVal val="visible"/>
                                      </p:to>
                                    </p:set>
                                    <p:anim calcmode="lin" valueType="num">
                                      <p:cBhvr additive="base">
                                        <p:cTn id="19" dur="500" fill="hold"/>
                                        <p:tgtEl>
                                          <p:spTgt spid="1191941"/>
                                        </p:tgtEl>
                                        <p:attrNameLst>
                                          <p:attrName>ppt_x</p:attrName>
                                        </p:attrNameLst>
                                      </p:cBhvr>
                                      <p:tavLst>
                                        <p:tav tm="0">
                                          <p:val>
                                            <p:strVal val="#ppt_x"/>
                                          </p:val>
                                        </p:tav>
                                        <p:tav tm="100000">
                                          <p:val>
                                            <p:strVal val="#ppt_x"/>
                                          </p:val>
                                        </p:tav>
                                      </p:tavLst>
                                    </p:anim>
                                    <p:anim calcmode="lin" valueType="num">
                                      <p:cBhvr additive="base">
                                        <p:cTn id="20" dur="500" fill="hold"/>
                                        <p:tgtEl>
                                          <p:spTgt spid="11919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91942"/>
                                        </p:tgtEl>
                                        <p:attrNameLst>
                                          <p:attrName>style.visibility</p:attrName>
                                        </p:attrNameLst>
                                      </p:cBhvr>
                                      <p:to>
                                        <p:strVal val="visible"/>
                                      </p:to>
                                    </p:set>
                                    <p:anim calcmode="lin" valueType="num">
                                      <p:cBhvr additive="base">
                                        <p:cTn id="23" dur="500" fill="hold"/>
                                        <p:tgtEl>
                                          <p:spTgt spid="1191942"/>
                                        </p:tgtEl>
                                        <p:attrNameLst>
                                          <p:attrName>ppt_x</p:attrName>
                                        </p:attrNameLst>
                                      </p:cBhvr>
                                      <p:tavLst>
                                        <p:tav tm="0">
                                          <p:val>
                                            <p:strVal val="#ppt_x"/>
                                          </p:val>
                                        </p:tav>
                                        <p:tav tm="100000">
                                          <p:val>
                                            <p:strVal val="#ppt_x"/>
                                          </p:val>
                                        </p:tav>
                                      </p:tavLst>
                                    </p:anim>
                                    <p:anim calcmode="lin" valueType="num">
                                      <p:cBhvr additive="base">
                                        <p:cTn id="24" dur="500" fill="hold"/>
                                        <p:tgtEl>
                                          <p:spTgt spid="119194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92037"/>
                                        </p:tgtEl>
                                        <p:attrNameLst>
                                          <p:attrName>style.visibility</p:attrName>
                                        </p:attrNameLst>
                                      </p:cBhvr>
                                      <p:to>
                                        <p:strVal val="visible"/>
                                      </p:to>
                                    </p:set>
                                    <p:anim calcmode="lin" valueType="num">
                                      <p:cBhvr additive="base">
                                        <p:cTn id="27" dur="500" fill="hold"/>
                                        <p:tgtEl>
                                          <p:spTgt spid="1192037"/>
                                        </p:tgtEl>
                                        <p:attrNameLst>
                                          <p:attrName>ppt_x</p:attrName>
                                        </p:attrNameLst>
                                      </p:cBhvr>
                                      <p:tavLst>
                                        <p:tav tm="0">
                                          <p:val>
                                            <p:strVal val="#ppt_x"/>
                                          </p:val>
                                        </p:tav>
                                        <p:tav tm="100000">
                                          <p:val>
                                            <p:strVal val="#ppt_x"/>
                                          </p:val>
                                        </p:tav>
                                      </p:tavLst>
                                    </p:anim>
                                    <p:anim calcmode="lin" valueType="num">
                                      <p:cBhvr additive="base">
                                        <p:cTn id="28" dur="500" fill="hold"/>
                                        <p:tgtEl>
                                          <p:spTgt spid="119203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92048"/>
                                        </p:tgtEl>
                                        <p:attrNameLst>
                                          <p:attrName>style.visibility</p:attrName>
                                        </p:attrNameLst>
                                      </p:cBhvr>
                                      <p:to>
                                        <p:strVal val="visible"/>
                                      </p:to>
                                    </p:set>
                                    <p:anim calcmode="lin" valueType="num">
                                      <p:cBhvr additive="base">
                                        <p:cTn id="31" dur="500" fill="hold"/>
                                        <p:tgtEl>
                                          <p:spTgt spid="1192048"/>
                                        </p:tgtEl>
                                        <p:attrNameLst>
                                          <p:attrName>ppt_x</p:attrName>
                                        </p:attrNameLst>
                                      </p:cBhvr>
                                      <p:tavLst>
                                        <p:tav tm="0">
                                          <p:val>
                                            <p:strVal val="#ppt_x"/>
                                          </p:val>
                                        </p:tav>
                                        <p:tav tm="100000">
                                          <p:val>
                                            <p:strVal val="#ppt_x"/>
                                          </p:val>
                                        </p:tav>
                                      </p:tavLst>
                                    </p:anim>
                                    <p:anim calcmode="lin" valueType="num">
                                      <p:cBhvr additive="base">
                                        <p:cTn id="32" dur="500" fill="hold"/>
                                        <p:tgtEl>
                                          <p:spTgt spid="119204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19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p:cNvSpPr>
            <a:spLocks noGrp="1" noChangeArrowheads="1"/>
          </p:cNvSpPr>
          <p:nvPr>
            <p:ph idx="4294967295"/>
          </p:nvPr>
        </p:nvSpPr>
        <p:spPr>
          <a:xfrm>
            <a:off x="357188" y="1785938"/>
            <a:ext cx="8461375" cy="2508250"/>
          </a:xfrm>
        </p:spPr>
        <p:txBody>
          <a:bodyPr/>
          <a:lstStyle/>
          <a:p>
            <a:pPr marL="0" indent="0" eaLnBrk="1" hangingPunct="1">
              <a:lnSpc>
                <a:spcPct val="120000"/>
              </a:lnSpc>
              <a:buFontTx/>
              <a:buNone/>
            </a:pPr>
            <a:r>
              <a:rPr lang="en-US" altLang="zh-CN" sz="2100" b="1" dirty="0" smtClean="0">
                <a:latin typeface="方正中等线简体" pitchFamily="2" charset="-122"/>
                <a:ea typeface="方正中等线简体" pitchFamily="2" charset="-122"/>
              </a:rPr>
              <a:t>    </a:t>
            </a:r>
            <a:r>
              <a:rPr lang="zh-CN" altLang="en-US" sz="2100" b="1" dirty="0" smtClean="0">
                <a:latin typeface="方正中等线简体" pitchFamily="2" charset="-122"/>
                <a:ea typeface="方正中等线简体" pitchFamily="2" charset="-122"/>
              </a:rPr>
              <a:t>  </a:t>
            </a:r>
            <a:r>
              <a:rPr lang="zh-CN" altLang="en-US" sz="2100" dirty="0" smtClean="0">
                <a:latin typeface="华文中宋" pitchFamily="2" charset="-122"/>
                <a:ea typeface="华文中宋" pitchFamily="2" charset="-122"/>
              </a:rPr>
              <a:t>自建校以来，共培养各类人才</a:t>
            </a:r>
            <a:r>
              <a:rPr lang="en-US" altLang="zh-CN" sz="2100" dirty="0" smtClean="0">
                <a:latin typeface="华文中宋" pitchFamily="2" charset="-122"/>
                <a:ea typeface="华文中宋" pitchFamily="2" charset="-122"/>
              </a:rPr>
              <a:t>14</a:t>
            </a:r>
            <a:r>
              <a:rPr lang="zh-CN" altLang="en-US" sz="2100" dirty="0" smtClean="0">
                <a:latin typeface="华文中宋" pitchFamily="2" charset="-122"/>
                <a:ea typeface="华文中宋" pitchFamily="2" charset="-122"/>
              </a:rPr>
              <a:t>万余人。大部分已成为国家政治、经济、科技、教育领域，尤其是冶金、材料工业领域的栋梁和精英：</a:t>
            </a:r>
          </a:p>
          <a:p>
            <a:pPr marL="828675" lvl="1" eaLnBrk="1" hangingPunct="1">
              <a:buClr>
                <a:srgbClr val="FF6600"/>
              </a:buClr>
              <a:buFont typeface="Wingdings" pitchFamily="2" charset="2"/>
              <a:buChar char="l"/>
            </a:pPr>
            <a:r>
              <a:rPr lang="zh-CN" altLang="en-US" sz="2000" dirty="0" smtClean="0">
                <a:latin typeface="华文中宋" pitchFamily="2" charset="-122"/>
                <a:ea typeface="华文中宋" pitchFamily="2" charset="-122"/>
              </a:rPr>
              <a:t>罗干、刘淇、徐匡迪、黄孟复、范长龙等党和国家领导人</a:t>
            </a:r>
          </a:p>
          <a:p>
            <a:pPr marL="828675" lvl="1" eaLnBrk="1" hangingPunct="1">
              <a:buClr>
                <a:srgbClr val="FF6600"/>
              </a:buClr>
              <a:buFont typeface="Wingdings" pitchFamily="2" charset="2"/>
              <a:buChar char="l"/>
            </a:pPr>
            <a:r>
              <a:rPr lang="en-US" altLang="zh-CN" sz="2000" dirty="0" smtClean="0">
                <a:solidFill>
                  <a:srgbClr val="FF3300"/>
                </a:solidFill>
                <a:latin typeface="华文中宋" pitchFamily="2" charset="-122"/>
                <a:ea typeface="华文中宋" pitchFamily="2" charset="-122"/>
              </a:rPr>
              <a:t>36</a:t>
            </a:r>
            <a:r>
              <a:rPr lang="zh-CN" altLang="en-US" sz="2000" dirty="0" smtClean="0">
                <a:latin typeface="华文中宋" pitchFamily="2" charset="-122"/>
                <a:ea typeface="华文中宋" pitchFamily="2" charset="-122"/>
              </a:rPr>
              <a:t>位中国科学院或中国工程院院士</a:t>
            </a:r>
          </a:p>
          <a:p>
            <a:pPr marL="828675" lvl="1" eaLnBrk="1" hangingPunct="1">
              <a:buClr>
                <a:srgbClr val="FF6600"/>
              </a:buClr>
              <a:buFont typeface="Wingdings" pitchFamily="2" charset="2"/>
              <a:buChar char="l"/>
            </a:pPr>
            <a:r>
              <a:rPr lang="en-US" altLang="zh-CN" sz="2000" dirty="0" smtClean="0">
                <a:solidFill>
                  <a:srgbClr val="FF0000"/>
                </a:solidFill>
                <a:latin typeface="华文中宋" pitchFamily="2" charset="-122"/>
                <a:ea typeface="华文中宋" pitchFamily="2" charset="-122"/>
              </a:rPr>
              <a:t>50</a:t>
            </a:r>
            <a:r>
              <a:rPr lang="zh-CN" altLang="en-US" sz="2000" dirty="0" smtClean="0">
                <a:latin typeface="华文中宋" pitchFamily="2" charset="-122"/>
                <a:ea typeface="华文中宋" pitchFamily="2" charset="-122"/>
              </a:rPr>
              <a:t>余位省部级政府官员</a:t>
            </a:r>
            <a:endParaRPr lang="en-US" altLang="zh-CN" sz="2000" dirty="0" smtClean="0">
              <a:latin typeface="华文中宋" pitchFamily="2" charset="-122"/>
              <a:ea typeface="华文中宋" pitchFamily="2" charset="-122"/>
            </a:endParaRPr>
          </a:p>
          <a:p>
            <a:pPr marL="828675" lvl="1" eaLnBrk="1" hangingPunct="1">
              <a:buClr>
                <a:srgbClr val="FF6600"/>
              </a:buClr>
              <a:buFont typeface="Wingdings" pitchFamily="2" charset="2"/>
              <a:buChar char="l"/>
            </a:pPr>
            <a:r>
              <a:rPr lang="en-US" altLang="zh-CN" sz="2000" dirty="0" smtClean="0">
                <a:solidFill>
                  <a:srgbClr val="FF0000"/>
                </a:solidFill>
                <a:latin typeface="华文中宋" pitchFamily="2" charset="-122"/>
                <a:ea typeface="华文中宋" pitchFamily="2" charset="-122"/>
              </a:rPr>
              <a:t>230</a:t>
            </a:r>
            <a:r>
              <a:rPr lang="zh-CN" altLang="en-US" sz="2000" dirty="0" smtClean="0">
                <a:latin typeface="华文中宋" pitchFamily="2" charset="-122"/>
                <a:ea typeface="华文中宋" pitchFamily="2" charset="-122"/>
              </a:rPr>
              <a:t>余人在任或曾任大中型冶金企业董事长、总经理或总工程师</a:t>
            </a:r>
          </a:p>
        </p:txBody>
      </p:sp>
      <p:sp>
        <p:nvSpPr>
          <p:cNvPr id="17"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3CFAE984-9772-41C6-9389-47CF113C5321}"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3</a:t>
            </a:fld>
            <a:endParaRPr lang="en-US" altLang="zh-CN" sz="1200">
              <a:solidFill>
                <a:schemeClr val="tx2">
                  <a:shade val="90000"/>
                </a:schemeClr>
              </a:solidFill>
              <a:latin typeface="+mn-lt"/>
              <a:ea typeface="+mn-ea"/>
            </a:endParaRPr>
          </a:p>
        </p:txBody>
      </p:sp>
      <p:grpSp>
        <p:nvGrpSpPr>
          <p:cNvPr id="9220" name="Group 7"/>
          <p:cNvGrpSpPr>
            <a:grpSpLocks/>
          </p:cNvGrpSpPr>
          <p:nvPr/>
        </p:nvGrpSpPr>
        <p:grpSpPr bwMode="auto">
          <a:xfrm>
            <a:off x="755650" y="1196975"/>
            <a:ext cx="3600450" cy="593725"/>
            <a:chOff x="612" y="799"/>
            <a:chExt cx="2268" cy="374"/>
          </a:xfrm>
        </p:grpSpPr>
        <p:sp>
          <p:nvSpPr>
            <p:cNvPr id="1398792" name="AutoShape 8"/>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历史沿革</a:t>
              </a:r>
            </a:p>
          </p:txBody>
        </p:sp>
        <p:sp>
          <p:nvSpPr>
            <p:cNvPr id="1398793" name="AutoShape 9"/>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9237" name="Freeform 10"/>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8" name="AutoShape 4"/>
          <p:cNvSpPr>
            <a:spLocks noChangeArrowheads="1"/>
          </p:cNvSpPr>
          <p:nvPr/>
        </p:nvSpPr>
        <p:spPr bwMode="gray">
          <a:xfrm>
            <a:off x="2268538" y="331788"/>
            <a:ext cx="4464050" cy="649287"/>
          </a:xfrm>
          <a:prstGeom prst="roundRect">
            <a:avLst>
              <a:gd name="adj" fmla="val 50000"/>
            </a:avLst>
          </a:prstGeom>
          <a:gradFill rotWithShape="1">
            <a:gsLst>
              <a:gs pos="0">
                <a:srgbClr val="FF3300"/>
              </a:gs>
              <a:gs pos="100000">
                <a:srgbClr val="FF3300">
                  <a:gamma/>
                  <a:shade val="66667"/>
                  <a:invGamma/>
                </a:srgbClr>
              </a:gs>
            </a:gsLst>
            <a:lin ang="540000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Arial" charset="0"/>
                <a:ea typeface="华文中宋" pitchFamily="2" charset="-122"/>
              </a:rPr>
              <a:t>一、学校基本情况</a:t>
            </a:r>
          </a:p>
        </p:txBody>
      </p:sp>
      <p:grpSp>
        <p:nvGrpSpPr>
          <p:cNvPr id="25" name="组合 24"/>
          <p:cNvGrpSpPr/>
          <p:nvPr/>
        </p:nvGrpSpPr>
        <p:grpSpPr>
          <a:xfrm>
            <a:off x="358253" y="4425950"/>
            <a:ext cx="8424000" cy="2239962"/>
            <a:chOff x="358253" y="4425950"/>
            <a:chExt cx="8380274" cy="2239962"/>
          </a:xfrm>
        </p:grpSpPr>
        <p:grpSp>
          <p:nvGrpSpPr>
            <p:cNvPr id="24" name="组合 23"/>
            <p:cNvGrpSpPr/>
            <p:nvPr/>
          </p:nvGrpSpPr>
          <p:grpSpPr>
            <a:xfrm>
              <a:off x="358253" y="4425950"/>
              <a:ext cx="8380274" cy="2239962"/>
              <a:chOff x="358253" y="4425950"/>
              <a:chExt cx="8380274" cy="2239962"/>
            </a:xfrm>
          </p:grpSpPr>
          <p:sp>
            <p:nvSpPr>
              <p:cNvPr id="9226" name="Rectangle 21"/>
              <p:cNvSpPr>
                <a:spLocks noChangeArrowheads="1"/>
              </p:cNvSpPr>
              <p:nvPr/>
            </p:nvSpPr>
            <p:spPr bwMode="auto">
              <a:xfrm>
                <a:off x="458527" y="4425950"/>
                <a:ext cx="8280000" cy="1854206"/>
              </a:xfrm>
              <a:prstGeom prst="rect">
                <a:avLst/>
              </a:prstGeom>
              <a:gradFill rotWithShape="1">
                <a:gsLst>
                  <a:gs pos="0">
                    <a:srgbClr val="BEDFFF"/>
                  </a:gs>
                  <a:gs pos="100000">
                    <a:srgbClr val="3399FF"/>
                  </a:gs>
                </a:gsLst>
                <a:lin ang="5400000" scaled="1"/>
              </a:gradFill>
              <a:ln w="9525">
                <a:noFill/>
                <a:miter lim="800000"/>
                <a:headEnd/>
                <a:tailEnd/>
              </a:ln>
            </p:spPr>
            <p:txBody>
              <a:bodyPr lIns="90000" tIns="46800" rIns="90000" bIns="46800" anchor="ctr">
                <a:spAutoFit/>
              </a:bodyPr>
              <a:lstStyle/>
              <a:p>
                <a:pPr eaLnBrk="0" hangingPunct="0">
                  <a:lnSpc>
                    <a:spcPct val="120000"/>
                  </a:lnSpc>
                  <a:buClr>
                    <a:srgbClr val="FFFFCC"/>
                  </a:buClr>
                  <a:buSzPct val="80000"/>
                  <a:buFont typeface="Wingdings" pitchFamily="2" charset="2"/>
                  <a:buNone/>
                </a:pPr>
                <a:endParaRPr lang="zh-CN" altLang="en-US" sz="2800">
                  <a:latin typeface="Calibri" pitchFamily="34" charset="0"/>
                </a:endParaRPr>
              </a:p>
            </p:txBody>
          </p:sp>
          <p:pic>
            <p:nvPicPr>
              <p:cNvPr id="9227" name="Picture 12" descr="刘淇"/>
              <p:cNvPicPr>
                <a:picLocks noChangeAspect="1" noChangeArrowheads="1"/>
              </p:cNvPicPr>
              <p:nvPr/>
            </p:nvPicPr>
            <p:blipFill>
              <a:blip r:embed="rId3" cstate="print"/>
              <a:srcRect/>
              <a:stretch>
                <a:fillRect/>
              </a:stretch>
            </p:blipFill>
            <p:spPr bwMode="auto">
              <a:xfrm>
                <a:off x="2367683" y="4511668"/>
                <a:ext cx="1233488" cy="1728793"/>
              </a:xfrm>
              <a:prstGeom prst="rect">
                <a:avLst/>
              </a:prstGeom>
              <a:noFill/>
              <a:ln w="9525">
                <a:noFill/>
                <a:miter lim="800000"/>
                <a:headEnd/>
                <a:tailEnd/>
              </a:ln>
            </p:spPr>
          </p:pic>
          <p:pic>
            <p:nvPicPr>
              <p:cNvPr id="9228" name="Picture 13" descr="xukuangdi(2)">
                <a:hlinkClick r:id="rId4"/>
              </p:cNvPr>
              <p:cNvPicPr>
                <a:picLocks noChangeAspect="1" noChangeArrowheads="1"/>
              </p:cNvPicPr>
              <p:nvPr/>
            </p:nvPicPr>
            <p:blipFill>
              <a:blip r:embed="rId5" cstate="print"/>
              <a:srcRect/>
              <a:stretch>
                <a:fillRect/>
              </a:stretch>
            </p:blipFill>
            <p:spPr bwMode="auto">
              <a:xfrm>
                <a:off x="3984361" y="4513256"/>
                <a:ext cx="1233487" cy="1727205"/>
              </a:xfrm>
              <a:prstGeom prst="rect">
                <a:avLst/>
              </a:prstGeom>
              <a:noFill/>
              <a:ln w="9525">
                <a:noFill/>
                <a:miter lim="800000"/>
                <a:headEnd/>
                <a:tailEnd/>
              </a:ln>
            </p:spPr>
          </p:pic>
          <p:sp>
            <p:nvSpPr>
              <p:cNvPr id="1398798" name="Rectangle 14"/>
              <p:cNvSpPr>
                <a:spLocks noChangeArrowheads="1"/>
              </p:cNvSpPr>
              <p:nvPr/>
            </p:nvSpPr>
            <p:spPr bwMode="auto">
              <a:xfrm>
                <a:off x="2158874" y="6311899"/>
                <a:ext cx="1655763" cy="336550"/>
              </a:xfrm>
              <a:prstGeom prst="rect">
                <a:avLst/>
              </a:prstGeom>
              <a:noFill/>
              <a:ln w="9525">
                <a:noFill/>
                <a:miter lim="800000"/>
                <a:headEnd/>
                <a:tailEnd/>
              </a:ln>
              <a:effectLst/>
            </p:spPr>
            <p:txBody>
              <a:bodyPr>
                <a:spAutoFit/>
              </a:bodyPr>
              <a:lstStyle/>
              <a:p>
                <a:pPr algn="ctr" fontAlgn="auto">
                  <a:spcBef>
                    <a:spcPts val="0"/>
                  </a:spcBef>
                  <a:spcAft>
                    <a:spcPts val="0"/>
                  </a:spcAft>
                  <a:defRPr/>
                </a:pPr>
                <a:r>
                  <a:rPr lang="zh-CN" altLang="en-US" sz="1600" b="1" dirty="0">
                    <a:solidFill>
                      <a:srgbClr val="000066"/>
                    </a:solidFill>
                    <a:effectLst>
                      <a:outerShdw blurRad="38100" dist="38100" dir="2700000" algn="tl">
                        <a:srgbClr val="C0C0C0"/>
                      </a:outerShdw>
                    </a:effectLst>
                    <a:latin typeface="Arial" charset="0"/>
                    <a:ea typeface="方正中等线简体" pitchFamily="65" charset="-122"/>
                  </a:rPr>
                  <a:t>刘  淇</a:t>
                </a:r>
                <a:endParaRPr lang="zh-CN" altLang="en-US" sz="1200" b="1" dirty="0">
                  <a:effectLst>
                    <a:outerShdw blurRad="38100" dist="38100" dir="2700000" algn="tl">
                      <a:srgbClr val="C0C0C0"/>
                    </a:outerShdw>
                  </a:effectLst>
                  <a:latin typeface="Arial" charset="0"/>
                  <a:ea typeface="方正中等线简体" pitchFamily="65" charset="-122"/>
                </a:endParaRPr>
              </a:p>
            </p:txBody>
          </p:sp>
          <p:pic>
            <p:nvPicPr>
              <p:cNvPr id="9230" name="Picture 15" descr="黄孟复"/>
              <p:cNvPicPr preferRelativeResize="0">
                <a:picLocks noChangeAspect="1" noChangeArrowheads="1"/>
              </p:cNvPicPr>
              <p:nvPr/>
            </p:nvPicPr>
            <p:blipFill>
              <a:blip r:embed="rId6" cstate="print"/>
              <a:srcRect/>
              <a:stretch>
                <a:fillRect/>
              </a:stretch>
            </p:blipFill>
            <p:spPr bwMode="auto">
              <a:xfrm>
                <a:off x="5614837" y="4513256"/>
                <a:ext cx="1268412" cy="1727205"/>
              </a:xfrm>
              <a:prstGeom prst="rect">
                <a:avLst/>
              </a:prstGeom>
              <a:noFill/>
              <a:ln w="9525">
                <a:noFill/>
                <a:miter lim="800000"/>
                <a:headEnd/>
                <a:tailEnd/>
              </a:ln>
            </p:spPr>
          </p:pic>
          <p:sp>
            <p:nvSpPr>
              <p:cNvPr id="1398800" name="Rectangle 16"/>
              <p:cNvSpPr>
                <a:spLocks noChangeArrowheads="1"/>
              </p:cNvSpPr>
              <p:nvPr/>
            </p:nvSpPr>
            <p:spPr bwMode="auto">
              <a:xfrm>
                <a:off x="5447671" y="6329362"/>
                <a:ext cx="1582737" cy="336550"/>
              </a:xfrm>
              <a:prstGeom prst="rect">
                <a:avLst/>
              </a:prstGeom>
              <a:noFill/>
              <a:ln w="9525">
                <a:noFill/>
                <a:miter lim="800000"/>
                <a:headEnd/>
                <a:tailEnd/>
              </a:ln>
              <a:effectLst/>
            </p:spPr>
            <p:txBody>
              <a:bodyPr anchor="ctr">
                <a:spAutoFit/>
              </a:bodyPr>
              <a:lstStyle/>
              <a:p>
                <a:pPr algn="ctr" fontAlgn="auto">
                  <a:spcBef>
                    <a:spcPts val="0"/>
                  </a:spcBef>
                  <a:spcAft>
                    <a:spcPts val="0"/>
                  </a:spcAft>
                  <a:defRPr/>
                </a:pPr>
                <a:r>
                  <a:rPr lang="zh-CN" altLang="en-US" sz="1600" b="1" dirty="0">
                    <a:solidFill>
                      <a:srgbClr val="000066"/>
                    </a:solidFill>
                    <a:effectLst>
                      <a:outerShdw blurRad="38100" dist="38100" dir="2700000" algn="tl">
                        <a:srgbClr val="C0C0C0"/>
                      </a:outerShdw>
                    </a:effectLst>
                    <a:latin typeface="Arial" charset="0"/>
                    <a:ea typeface="方正中等线简体" pitchFamily="65" charset="-122"/>
                  </a:rPr>
                  <a:t>黄孟复</a:t>
                </a:r>
              </a:p>
            </p:txBody>
          </p:sp>
          <p:sp>
            <p:nvSpPr>
              <p:cNvPr id="1398801" name="Rectangle 17"/>
              <p:cNvSpPr>
                <a:spLocks noChangeArrowheads="1"/>
              </p:cNvSpPr>
              <p:nvPr/>
            </p:nvSpPr>
            <p:spPr bwMode="auto">
              <a:xfrm>
                <a:off x="3624321" y="6329362"/>
                <a:ext cx="1944687" cy="336550"/>
              </a:xfrm>
              <a:prstGeom prst="rect">
                <a:avLst/>
              </a:prstGeom>
              <a:noFill/>
              <a:ln w="9525">
                <a:noFill/>
                <a:miter lim="800000"/>
                <a:headEnd/>
                <a:tailEnd/>
              </a:ln>
              <a:effectLst/>
            </p:spPr>
            <p:txBody>
              <a:bodyPr anchor="ctr">
                <a:spAutoFit/>
              </a:bodyPr>
              <a:lstStyle/>
              <a:p>
                <a:pPr algn="ctr" fontAlgn="auto">
                  <a:spcBef>
                    <a:spcPts val="0"/>
                  </a:spcBef>
                  <a:spcAft>
                    <a:spcPts val="0"/>
                  </a:spcAft>
                  <a:defRPr/>
                </a:pPr>
                <a:r>
                  <a:rPr lang="zh-CN" altLang="en-US" sz="1600" b="1" dirty="0">
                    <a:solidFill>
                      <a:srgbClr val="000066"/>
                    </a:solidFill>
                    <a:effectLst>
                      <a:outerShdw blurRad="38100" dist="38100" dir="2700000" algn="tl">
                        <a:srgbClr val="C0C0C0"/>
                      </a:outerShdw>
                    </a:effectLst>
                    <a:latin typeface="Arial" charset="0"/>
                    <a:ea typeface="方正中等线简体" pitchFamily="65" charset="-122"/>
                  </a:rPr>
                  <a:t>徐匡迪</a:t>
                </a:r>
                <a:endParaRPr lang="zh-CN" altLang="en-US" sz="1200" b="1" dirty="0">
                  <a:effectLst>
                    <a:outerShdw blurRad="38100" dist="38100" dir="2700000" algn="tl">
                      <a:srgbClr val="C0C0C0"/>
                    </a:outerShdw>
                  </a:effectLst>
                  <a:latin typeface="Arial" charset="0"/>
                  <a:ea typeface="方正中等线简体" pitchFamily="65" charset="-122"/>
                </a:endParaRPr>
              </a:p>
            </p:txBody>
          </p:sp>
          <p:pic>
            <p:nvPicPr>
              <p:cNvPr id="9233" name="Picture 18" descr="校友风采"/>
              <p:cNvPicPr>
                <a:picLocks noChangeAspect="1" noChangeArrowheads="1"/>
              </p:cNvPicPr>
              <p:nvPr/>
            </p:nvPicPr>
            <p:blipFill>
              <a:blip r:embed="rId7" cstate="print"/>
              <a:srcRect/>
              <a:stretch>
                <a:fillRect/>
              </a:stretch>
            </p:blipFill>
            <p:spPr bwMode="auto">
              <a:xfrm>
                <a:off x="708650" y="4511667"/>
                <a:ext cx="1295400" cy="1733555"/>
              </a:xfrm>
              <a:prstGeom prst="rect">
                <a:avLst/>
              </a:prstGeom>
              <a:noFill/>
              <a:ln w="9525">
                <a:noFill/>
                <a:miter lim="800000"/>
                <a:headEnd/>
                <a:tailEnd/>
              </a:ln>
            </p:spPr>
          </p:pic>
          <p:sp>
            <p:nvSpPr>
              <p:cNvPr id="1398803" name="Rectangle 19"/>
              <p:cNvSpPr>
                <a:spLocks noChangeArrowheads="1"/>
              </p:cNvSpPr>
              <p:nvPr/>
            </p:nvSpPr>
            <p:spPr bwMode="auto">
              <a:xfrm>
                <a:off x="358253" y="6329360"/>
                <a:ext cx="1727200" cy="336550"/>
              </a:xfrm>
              <a:prstGeom prst="rect">
                <a:avLst/>
              </a:prstGeom>
              <a:noFill/>
              <a:ln w="9525">
                <a:noFill/>
                <a:miter lim="800000"/>
                <a:headEnd/>
                <a:tailEnd/>
              </a:ln>
              <a:effectLst/>
            </p:spPr>
            <p:txBody>
              <a:bodyPr>
                <a:spAutoFit/>
              </a:bodyPr>
              <a:lstStyle/>
              <a:p>
                <a:pPr algn="ctr" fontAlgn="auto">
                  <a:spcBef>
                    <a:spcPts val="0"/>
                  </a:spcBef>
                  <a:spcAft>
                    <a:spcPts val="0"/>
                  </a:spcAft>
                  <a:defRPr/>
                </a:pPr>
                <a:r>
                  <a:rPr lang="zh-CN" altLang="en-US" sz="1600" b="1" dirty="0">
                    <a:solidFill>
                      <a:srgbClr val="000066"/>
                    </a:solidFill>
                    <a:effectLst>
                      <a:outerShdw blurRad="38100" dist="38100" dir="2700000" algn="tl">
                        <a:srgbClr val="C0C0C0"/>
                      </a:outerShdw>
                    </a:effectLst>
                    <a:latin typeface="Arial" charset="0"/>
                    <a:ea typeface="方正中等线简体" pitchFamily="65" charset="-122"/>
                  </a:rPr>
                  <a:t>罗  干</a:t>
                </a:r>
              </a:p>
            </p:txBody>
          </p:sp>
        </p:grpSp>
        <p:pic>
          <p:nvPicPr>
            <p:cNvPr id="13314" name="Picture 2" descr="http://e.hiphotos.baidu.com/baike/c0%3Dbaike80%2C5%2C5%2C80%2C26/sign=ba87aa78cb1349546a13e0363727f93d/377adab44aed2e736f8c94d58701a18b86d6277f9f2fc2de.jpg"/>
            <p:cNvPicPr>
              <a:picLocks noChangeAspect="1" noChangeArrowheads="1"/>
            </p:cNvPicPr>
            <p:nvPr/>
          </p:nvPicPr>
          <p:blipFill>
            <a:blip r:embed="rId8" cstate="print"/>
            <a:srcRect/>
            <a:stretch>
              <a:fillRect/>
            </a:stretch>
          </p:blipFill>
          <p:spPr bwMode="auto">
            <a:xfrm>
              <a:off x="7256888" y="4497545"/>
              <a:ext cx="1248988" cy="1728192"/>
            </a:xfrm>
            <a:prstGeom prst="rect">
              <a:avLst/>
            </a:prstGeom>
            <a:noFill/>
          </p:spPr>
        </p:pic>
      </p:grpSp>
      <p:sp>
        <p:nvSpPr>
          <p:cNvPr id="23" name="Rectangle 16"/>
          <p:cNvSpPr>
            <a:spLocks noChangeArrowheads="1"/>
          </p:cNvSpPr>
          <p:nvPr/>
        </p:nvSpPr>
        <p:spPr bwMode="auto">
          <a:xfrm>
            <a:off x="7080705" y="6332470"/>
            <a:ext cx="1582737" cy="336550"/>
          </a:xfrm>
          <a:prstGeom prst="rect">
            <a:avLst/>
          </a:prstGeom>
          <a:noFill/>
          <a:ln w="9525">
            <a:noFill/>
            <a:miter lim="800000"/>
            <a:headEnd/>
            <a:tailEnd/>
          </a:ln>
          <a:effectLst/>
        </p:spPr>
        <p:txBody>
          <a:bodyPr anchor="ctr">
            <a:spAutoFit/>
          </a:bodyPr>
          <a:lstStyle/>
          <a:p>
            <a:pPr algn="ctr" fontAlgn="auto">
              <a:spcBef>
                <a:spcPts val="0"/>
              </a:spcBef>
              <a:spcAft>
                <a:spcPts val="0"/>
              </a:spcAft>
              <a:defRPr/>
            </a:pPr>
            <a:r>
              <a:rPr lang="zh-CN" altLang="en-US" sz="1600" b="1" dirty="0" smtClean="0">
                <a:solidFill>
                  <a:srgbClr val="000066"/>
                </a:solidFill>
                <a:effectLst>
                  <a:outerShdw blurRad="38100" dist="38100" dir="2700000" algn="tl">
                    <a:srgbClr val="C0C0C0"/>
                  </a:outerShdw>
                </a:effectLst>
                <a:latin typeface="Arial" charset="0"/>
                <a:ea typeface="方正中等线简体" pitchFamily="65" charset="-122"/>
              </a:rPr>
              <a:t>范长龙</a:t>
            </a:r>
            <a:endParaRPr lang="zh-CN" altLang="en-US" sz="1600" b="1" dirty="0">
              <a:solidFill>
                <a:srgbClr val="000066"/>
              </a:solidFill>
              <a:effectLst>
                <a:outerShdw blurRad="38100" dist="38100" dir="2700000" algn="tl">
                  <a:srgbClr val="C0C0C0"/>
                </a:outerShdw>
              </a:effectLst>
              <a:latin typeface="Arial" charset="0"/>
              <a:ea typeface="方正中等线简体" pitchFamily="65" charset="-122"/>
            </a:endParaRPr>
          </a:p>
        </p:txBody>
      </p:sp>
      <p:sp>
        <p:nvSpPr>
          <p:cNvPr id="26" name="上凸带形 25"/>
          <p:cNvSpPr/>
          <p:nvPr/>
        </p:nvSpPr>
        <p:spPr>
          <a:xfrm>
            <a:off x="2286000" y="1857375"/>
            <a:ext cx="4643438" cy="857250"/>
          </a:xfrm>
          <a:prstGeom prst="ribbon2">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2800" dirty="0">
                <a:solidFill>
                  <a:schemeClr val="tx1"/>
                </a:solidFill>
                <a:effectLst>
                  <a:outerShdw blurRad="38100" dist="38100" dir="2700000" algn="tl">
                    <a:srgbClr val="C0C0C0"/>
                  </a:outerShdw>
                </a:effectLst>
                <a:latin typeface="Arial" charset="0"/>
                <a:ea typeface="华文行楷" pitchFamily="2" charset="-122"/>
              </a:rPr>
              <a:t>钢铁摇篮</a:t>
            </a:r>
          </a:p>
        </p:txBody>
      </p:sp>
      <p:sp>
        <p:nvSpPr>
          <p:cNvPr id="27" name="上凸带形 26"/>
          <p:cNvSpPr/>
          <p:nvPr/>
        </p:nvSpPr>
        <p:spPr>
          <a:xfrm>
            <a:off x="2214563" y="2714625"/>
            <a:ext cx="4643437" cy="857250"/>
          </a:xfrm>
          <a:prstGeom prst="ribbon2">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2800" dirty="0">
                <a:solidFill>
                  <a:schemeClr val="tx1"/>
                </a:solidFill>
                <a:effectLst>
                  <a:outerShdw blurRad="38100" dist="38100" dir="2700000" algn="tl">
                    <a:srgbClr val="C0C0C0"/>
                  </a:outerShdw>
                </a:effectLst>
                <a:latin typeface="Arial" charset="0"/>
                <a:ea typeface="华文行楷" pitchFamily="2" charset="-122"/>
              </a:rPr>
              <a:t>院士摇篮</a:t>
            </a:r>
          </a:p>
        </p:txBody>
      </p:sp>
      <p:sp>
        <p:nvSpPr>
          <p:cNvPr id="28" name="上凸带形 27"/>
          <p:cNvSpPr/>
          <p:nvPr/>
        </p:nvSpPr>
        <p:spPr>
          <a:xfrm>
            <a:off x="2214563" y="3571875"/>
            <a:ext cx="4643437" cy="857250"/>
          </a:xfrm>
          <a:prstGeom prst="ribbon2">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2800" dirty="0">
                <a:solidFill>
                  <a:schemeClr val="tx1"/>
                </a:solidFill>
                <a:effectLst>
                  <a:outerShdw blurRad="38100" dist="38100" dir="2700000" algn="tl">
                    <a:srgbClr val="C0C0C0"/>
                  </a:outerShdw>
                </a:effectLst>
                <a:latin typeface="Arial" charset="0"/>
                <a:ea typeface="华文行楷" pitchFamily="2" charset="-122"/>
              </a:rPr>
              <a:t>市长摇篮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398786"/>
                                        </p:tgtEl>
                                        <p:attrNameLst>
                                          <p:attrName>style.visibility</p:attrName>
                                        </p:attrNameLst>
                                      </p:cBhvr>
                                      <p:to>
                                        <p:strVal val="visible"/>
                                      </p:to>
                                    </p:set>
                                    <p:anim calcmode="lin" valueType="num">
                                      <p:cBhvr>
                                        <p:cTn id="7" dur="500" fill="hold"/>
                                        <p:tgtEl>
                                          <p:spTgt spid="1398786"/>
                                        </p:tgtEl>
                                        <p:attrNameLst>
                                          <p:attrName>ppt_w</p:attrName>
                                        </p:attrNameLst>
                                      </p:cBhvr>
                                      <p:tavLst>
                                        <p:tav tm="0">
                                          <p:val>
                                            <p:fltVal val="0"/>
                                          </p:val>
                                        </p:tav>
                                        <p:tav tm="100000">
                                          <p:val>
                                            <p:strVal val="#ppt_w"/>
                                          </p:val>
                                        </p:tav>
                                      </p:tavLst>
                                    </p:anim>
                                    <p:anim calcmode="lin" valueType="num">
                                      <p:cBhvr>
                                        <p:cTn id="8" dur="500" fill="hold"/>
                                        <p:tgtEl>
                                          <p:spTgt spid="1398786"/>
                                        </p:tgtEl>
                                        <p:attrNameLst>
                                          <p:attrName>ppt_h</p:attrName>
                                        </p:attrNameLst>
                                      </p:cBhvr>
                                      <p:tavLst>
                                        <p:tav tm="0">
                                          <p:val>
                                            <p:fltVal val="0"/>
                                          </p:val>
                                        </p:tav>
                                        <p:tav tm="100000">
                                          <p:val>
                                            <p:strVal val="#ppt_h"/>
                                          </p:val>
                                        </p:tav>
                                      </p:tavLst>
                                    </p:anim>
                                    <p:animEffect transition="in" filter="fade">
                                      <p:cBhvr>
                                        <p:cTn id="9" dur="500"/>
                                        <p:tgtEl>
                                          <p:spTgt spid="1398786"/>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linds(horizontal)">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linds(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blinds(horizontal)">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8786" grpId="0"/>
      <p:bldP spid="26"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灯片编号占位符 5"/>
          <p:cNvSpPr>
            <a:spLocks noGrp="1"/>
          </p:cNvSpPr>
          <p:nvPr>
            <p:ph type="sldNum" sz="quarter" idx="12"/>
          </p:nvPr>
        </p:nvSpPr>
        <p:spPr/>
        <p:txBody>
          <a:bodyPr/>
          <a:lstStyle/>
          <a:p>
            <a:pPr>
              <a:defRPr/>
            </a:pPr>
            <a:fld id="{B53D219F-EE1D-44B1-BDC2-19C23C999781}" type="slidenum">
              <a:rPr lang="en-US" altLang="zh-CN"/>
              <a:pPr>
                <a:defRPr/>
              </a:pPr>
              <a:t>4</a:t>
            </a:fld>
            <a:endParaRPr lang="en-US" altLang="zh-CN"/>
          </a:p>
        </p:txBody>
      </p:sp>
      <p:grpSp>
        <p:nvGrpSpPr>
          <p:cNvPr id="2" name="Group 33"/>
          <p:cNvGrpSpPr>
            <a:grpSpLocks/>
          </p:cNvGrpSpPr>
          <p:nvPr/>
        </p:nvGrpSpPr>
        <p:grpSpPr bwMode="auto">
          <a:xfrm>
            <a:off x="755650" y="1196975"/>
            <a:ext cx="3600450" cy="593725"/>
            <a:chOff x="612" y="799"/>
            <a:chExt cx="2268" cy="374"/>
          </a:xfrm>
        </p:grpSpPr>
        <p:sp>
          <p:nvSpPr>
            <p:cNvPr id="1191970"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hangingPunct="0">
                <a:spcBef>
                  <a:spcPct val="20000"/>
                </a:spcBef>
                <a:buFont typeface="Arial" charset="0"/>
                <a:buNone/>
                <a:defRPr/>
              </a:pPr>
              <a:r>
                <a:rPr lang="zh-CN" altLang="en-US" sz="2800">
                  <a:effectLst>
                    <a:outerShdw blurRad="38100" dist="38100" dir="2700000" algn="tl">
                      <a:srgbClr val="C0C0C0"/>
                    </a:outerShdw>
                  </a:effectLst>
                  <a:latin typeface="Arial" charset="0"/>
                  <a:ea typeface="华文行楷" pitchFamily="2" charset="-122"/>
                </a:rPr>
                <a:t>学院设置</a:t>
              </a:r>
            </a:p>
          </p:txBody>
        </p:sp>
        <p:sp>
          <p:nvSpPr>
            <p:cNvPr id="1191971"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hangingPunct="0">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10297"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0244" name="Line 6"/>
          <p:cNvSpPr>
            <a:spLocks noChangeShapeType="1"/>
          </p:cNvSpPr>
          <p:nvPr/>
        </p:nvSpPr>
        <p:spPr bwMode="auto">
          <a:xfrm>
            <a:off x="1390650" y="1276350"/>
            <a:ext cx="901700" cy="1588"/>
          </a:xfrm>
          <a:prstGeom prst="line">
            <a:avLst/>
          </a:prstGeom>
          <a:noFill/>
          <a:ln w="12700" cap="sq">
            <a:noFill/>
            <a:round/>
            <a:headEnd/>
            <a:tailEnd/>
          </a:ln>
        </p:spPr>
        <p:txBody>
          <a:bodyPr/>
          <a:lstStyle/>
          <a:p>
            <a:endParaRPr lang="zh-CN" altLang="en-US"/>
          </a:p>
        </p:txBody>
      </p:sp>
      <p:sp>
        <p:nvSpPr>
          <p:cNvPr id="10245" name="Line 8"/>
          <p:cNvSpPr>
            <a:spLocks noChangeShapeType="1"/>
          </p:cNvSpPr>
          <p:nvPr/>
        </p:nvSpPr>
        <p:spPr bwMode="auto">
          <a:xfrm>
            <a:off x="2320925" y="1276350"/>
            <a:ext cx="176213" cy="1588"/>
          </a:xfrm>
          <a:prstGeom prst="line">
            <a:avLst/>
          </a:prstGeom>
          <a:noFill/>
          <a:ln w="12700" cap="sq">
            <a:noFill/>
            <a:round/>
            <a:headEnd/>
            <a:tailEnd/>
          </a:ln>
        </p:spPr>
        <p:txBody>
          <a:bodyPr/>
          <a:lstStyle/>
          <a:p>
            <a:endParaRPr lang="zh-CN" altLang="en-US"/>
          </a:p>
        </p:txBody>
      </p:sp>
      <p:sp>
        <p:nvSpPr>
          <p:cNvPr id="1269764" name="AutoShape 4"/>
          <p:cNvSpPr>
            <a:spLocks noChangeArrowheads="1"/>
          </p:cNvSpPr>
          <p:nvPr/>
        </p:nvSpPr>
        <p:spPr bwMode="gray">
          <a:xfrm>
            <a:off x="2268538" y="331788"/>
            <a:ext cx="4464050" cy="649287"/>
          </a:xfrm>
          <a:prstGeom prst="roundRect">
            <a:avLst>
              <a:gd name="adj" fmla="val 50000"/>
            </a:avLst>
          </a:prstGeom>
          <a:gradFill rotWithShape="1">
            <a:gsLst>
              <a:gs pos="0">
                <a:srgbClr val="FF3300"/>
              </a:gs>
              <a:gs pos="100000">
                <a:srgbClr val="FF3300">
                  <a:gamma/>
                  <a:shade val="66667"/>
                  <a:invGamma/>
                </a:srgbClr>
              </a:gs>
            </a:gsLst>
            <a:lin ang="540000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b="1" dirty="0">
                <a:solidFill>
                  <a:schemeClr val="bg1"/>
                </a:solidFill>
                <a:effectLst>
                  <a:outerShdw blurRad="38100" dist="38100" dir="2700000" algn="tl">
                    <a:srgbClr val="000000"/>
                  </a:outerShdw>
                </a:effectLst>
                <a:latin typeface="Arial" charset="0"/>
                <a:ea typeface="华文中宋" pitchFamily="2" charset="-122"/>
              </a:rPr>
              <a:t>一、学校基本情况</a:t>
            </a:r>
          </a:p>
        </p:txBody>
      </p:sp>
      <p:sp>
        <p:nvSpPr>
          <p:cNvPr id="10247" name="Line 46"/>
          <p:cNvSpPr>
            <a:spLocks noChangeShapeType="1"/>
          </p:cNvSpPr>
          <p:nvPr/>
        </p:nvSpPr>
        <p:spPr bwMode="auto">
          <a:xfrm>
            <a:off x="1087438" y="4127500"/>
            <a:ext cx="495300" cy="0"/>
          </a:xfrm>
          <a:prstGeom prst="line">
            <a:avLst/>
          </a:prstGeom>
          <a:noFill/>
          <a:ln w="38100">
            <a:solidFill>
              <a:schemeClr val="accent1"/>
            </a:solidFill>
            <a:round/>
            <a:headEnd/>
            <a:tailEnd/>
          </a:ln>
        </p:spPr>
        <p:txBody>
          <a:bodyPr lIns="90000" tIns="46800" rIns="90000" bIns="46800" anchor="ctr">
            <a:spAutoFit/>
          </a:bodyPr>
          <a:lstStyle/>
          <a:p>
            <a:endParaRPr lang="zh-CN" altLang="en-US"/>
          </a:p>
        </p:txBody>
      </p:sp>
      <p:sp>
        <p:nvSpPr>
          <p:cNvPr id="58" name="Rectangle 24"/>
          <p:cNvSpPr>
            <a:spLocks noChangeArrowheads="1"/>
          </p:cNvSpPr>
          <p:nvPr/>
        </p:nvSpPr>
        <p:spPr bwMode="gray">
          <a:xfrm>
            <a:off x="2051050" y="1916113"/>
            <a:ext cx="2941638" cy="2968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土木与环境工程学院</a:t>
            </a:r>
          </a:p>
        </p:txBody>
      </p:sp>
      <p:sp>
        <p:nvSpPr>
          <p:cNvPr id="59" name="Rectangle 24"/>
          <p:cNvSpPr>
            <a:spLocks noChangeArrowheads="1"/>
          </p:cNvSpPr>
          <p:nvPr/>
        </p:nvSpPr>
        <p:spPr bwMode="gray">
          <a:xfrm>
            <a:off x="2024063" y="2255838"/>
            <a:ext cx="2941637" cy="298450"/>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冶金与生态工程学院</a:t>
            </a:r>
          </a:p>
        </p:txBody>
      </p:sp>
      <p:sp>
        <p:nvSpPr>
          <p:cNvPr id="60" name="Rectangle 24"/>
          <p:cNvSpPr>
            <a:spLocks noChangeArrowheads="1"/>
          </p:cNvSpPr>
          <p:nvPr/>
        </p:nvSpPr>
        <p:spPr bwMode="gray">
          <a:xfrm>
            <a:off x="2024063" y="2616200"/>
            <a:ext cx="2941637" cy="298450"/>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材料科学与工程学院</a:t>
            </a:r>
          </a:p>
        </p:txBody>
      </p:sp>
      <p:sp>
        <p:nvSpPr>
          <p:cNvPr id="61" name="Rectangle 24"/>
          <p:cNvSpPr>
            <a:spLocks noChangeArrowheads="1"/>
          </p:cNvSpPr>
          <p:nvPr/>
        </p:nvSpPr>
        <p:spPr bwMode="gray">
          <a:xfrm>
            <a:off x="2024063" y="2974975"/>
            <a:ext cx="2941637" cy="2968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机械工程学院</a:t>
            </a:r>
          </a:p>
        </p:txBody>
      </p:sp>
      <p:sp>
        <p:nvSpPr>
          <p:cNvPr id="62" name="Rectangle 24"/>
          <p:cNvSpPr>
            <a:spLocks noChangeArrowheads="1"/>
          </p:cNvSpPr>
          <p:nvPr/>
        </p:nvSpPr>
        <p:spPr bwMode="gray">
          <a:xfrm>
            <a:off x="2024063" y="3335338"/>
            <a:ext cx="2941637" cy="2968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自动化学院</a:t>
            </a:r>
          </a:p>
        </p:txBody>
      </p:sp>
      <p:sp>
        <p:nvSpPr>
          <p:cNvPr id="63" name="Rectangle 24"/>
          <p:cNvSpPr>
            <a:spLocks noChangeArrowheads="1"/>
          </p:cNvSpPr>
          <p:nvPr/>
        </p:nvSpPr>
        <p:spPr bwMode="gray">
          <a:xfrm>
            <a:off x="2024063" y="4775200"/>
            <a:ext cx="2941637" cy="2968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东凌经济管理学院</a:t>
            </a:r>
          </a:p>
        </p:txBody>
      </p:sp>
      <p:sp>
        <p:nvSpPr>
          <p:cNvPr id="64" name="Rectangle 24"/>
          <p:cNvSpPr>
            <a:spLocks noChangeArrowheads="1"/>
          </p:cNvSpPr>
          <p:nvPr/>
        </p:nvSpPr>
        <p:spPr bwMode="gray">
          <a:xfrm>
            <a:off x="2024063" y="5135563"/>
            <a:ext cx="2941637" cy="2968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文法学院</a:t>
            </a:r>
          </a:p>
        </p:txBody>
      </p:sp>
      <p:sp>
        <p:nvSpPr>
          <p:cNvPr id="65" name="Rectangle 24"/>
          <p:cNvSpPr>
            <a:spLocks noChangeArrowheads="1"/>
          </p:cNvSpPr>
          <p:nvPr/>
        </p:nvSpPr>
        <p:spPr bwMode="gray">
          <a:xfrm>
            <a:off x="2024063" y="4056063"/>
            <a:ext cx="2941637" cy="298450"/>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数理学院</a:t>
            </a:r>
          </a:p>
        </p:txBody>
      </p:sp>
      <p:sp>
        <p:nvSpPr>
          <p:cNvPr id="66" name="Rectangle 24"/>
          <p:cNvSpPr>
            <a:spLocks noChangeArrowheads="1"/>
          </p:cNvSpPr>
          <p:nvPr/>
        </p:nvSpPr>
        <p:spPr bwMode="gray">
          <a:xfrm>
            <a:off x="2024063" y="5495925"/>
            <a:ext cx="2941637" cy="2968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马克思主义学院</a:t>
            </a:r>
          </a:p>
        </p:txBody>
      </p:sp>
      <p:sp>
        <p:nvSpPr>
          <p:cNvPr id="10257" name="Line 36"/>
          <p:cNvSpPr>
            <a:spLocks noChangeShapeType="1"/>
          </p:cNvSpPr>
          <p:nvPr/>
        </p:nvSpPr>
        <p:spPr bwMode="auto">
          <a:xfrm flipH="1" flipV="1">
            <a:off x="1585913" y="2033588"/>
            <a:ext cx="57150" cy="4324350"/>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58" name="Line 42"/>
          <p:cNvSpPr>
            <a:spLocks noChangeShapeType="1"/>
          </p:cNvSpPr>
          <p:nvPr/>
        </p:nvSpPr>
        <p:spPr bwMode="auto">
          <a:xfrm>
            <a:off x="1590675" y="2039938"/>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59" name="Line 42"/>
          <p:cNvSpPr>
            <a:spLocks noChangeShapeType="1"/>
          </p:cNvSpPr>
          <p:nvPr/>
        </p:nvSpPr>
        <p:spPr bwMode="auto">
          <a:xfrm>
            <a:off x="1590675" y="2400300"/>
            <a:ext cx="357188" cy="7938"/>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0" name="Line 42"/>
          <p:cNvSpPr>
            <a:spLocks noChangeShapeType="1"/>
          </p:cNvSpPr>
          <p:nvPr/>
        </p:nvSpPr>
        <p:spPr bwMode="auto">
          <a:xfrm>
            <a:off x="1590675" y="2759075"/>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1" name="Line 42"/>
          <p:cNvSpPr>
            <a:spLocks noChangeShapeType="1"/>
          </p:cNvSpPr>
          <p:nvPr/>
        </p:nvSpPr>
        <p:spPr bwMode="auto">
          <a:xfrm>
            <a:off x="1590675" y="3119438"/>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2" name="Line 42"/>
          <p:cNvSpPr>
            <a:spLocks noChangeShapeType="1"/>
          </p:cNvSpPr>
          <p:nvPr/>
        </p:nvSpPr>
        <p:spPr bwMode="auto">
          <a:xfrm>
            <a:off x="1590675" y="3479800"/>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3" name="Line 42"/>
          <p:cNvSpPr>
            <a:spLocks noChangeShapeType="1"/>
          </p:cNvSpPr>
          <p:nvPr/>
        </p:nvSpPr>
        <p:spPr bwMode="auto">
          <a:xfrm>
            <a:off x="1590675" y="4200525"/>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4" name="Line 42"/>
          <p:cNvSpPr>
            <a:spLocks noChangeShapeType="1"/>
          </p:cNvSpPr>
          <p:nvPr/>
        </p:nvSpPr>
        <p:spPr bwMode="auto">
          <a:xfrm flipV="1">
            <a:off x="1609725" y="4565650"/>
            <a:ext cx="33813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5" name="Line 42"/>
          <p:cNvSpPr>
            <a:spLocks noChangeShapeType="1"/>
          </p:cNvSpPr>
          <p:nvPr/>
        </p:nvSpPr>
        <p:spPr bwMode="auto">
          <a:xfrm flipV="1">
            <a:off x="1614488" y="4926013"/>
            <a:ext cx="333375" cy="3175"/>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6" name="Line 42"/>
          <p:cNvSpPr>
            <a:spLocks noChangeShapeType="1"/>
          </p:cNvSpPr>
          <p:nvPr/>
        </p:nvSpPr>
        <p:spPr bwMode="auto">
          <a:xfrm flipV="1">
            <a:off x="1619250" y="5286375"/>
            <a:ext cx="328613" cy="14288"/>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7" name="Line 42"/>
          <p:cNvSpPr>
            <a:spLocks noChangeShapeType="1"/>
          </p:cNvSpPr>
          <p:nvPr/>
        </p:nvSpPr>
        <p:spPr bwMode="auto">
          <a:xfrm flipV="1">
            <a:off x="1619250" y="5646738"/>
            <a:ext cx="328613" cy="14287"/>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79" name="Rectangle 24"/>
          <p:cNvSpPr>
            <a:spLocks noChangeArrowheads="1"/>
          </p:cNvSpPr>
          <p:nvPr/>
        </p:nvSpPr>
        <p:spPr bwMode="gray">
          <a:xfrm>
            <a:off x="6056313" y="2544763"/>
            <a:ext cx="2087562" cy="287337"/>
          </a:xfrm>
          <a:prstGeom prst="rect">
            <a:avLst/>
          </a:prstGeom>
          <a:gradFill rotWithShape="1">
            <a:gsLst>
              <a:gs pos="0">
                <a:srgbClr val="FF6600"/>
              </a:gs>
              <a:gs pos="100000">
                <a:srgbClr val="FFC49D"/>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管庄校区</a:t>
            </a:r>
          </a:p>
        </p:txBody>
      </p:sp>
      <p:sp>
        <p:nvSpPr>
          <p:cNvPr id="80" name="Rectangle 24"/>
          <p:cNvSpPr>
            <a:spLocks noChangeArrowheads="1"/>
          </p:cNvSpPr>
          <p:nvPr/>
        </p:nvSpPr>
        <p:spPr bwMode="gray">
          <a:xfrm>
            <a:off x="6056313" y="3049588"/>
            <a:ext cx="2087562" cy="287337"/>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天津学院</a:t>
            </a:r>
          </a:p>
        </p:txBody>
      </p:sp>
      <p:sp>
        <p:nvSpPr>
          <p:cNvPr id="81" name="Rectangle 24"/>
          <p:cNvSpPr>
            <a:spLocks noChangeArrowheads="1"/>
          </p:cNvSpPr>
          <p:nvPr/>
        </p:nvSpPr>
        <p:spPr bwMode="gray">
          <a:xfrm>
            <a:off x="6056313" y="3552825"/>
            <a:ext cx="2087562" cy="287338"/>
          </a:xfrm>
          <a:prstGeom prst="rect">
            <a:avLst/>
          </a:prstGeom>
          <a:gradFill rotWithShape="1">
            <a:gsLst>
              <a:gs pos="0">
                <a:schemeClr val="bg1"/>
              </a:gs>
              <a:gs pos="100000">
                <a:srgbClr val="3366CC"/>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延庆分校</a:t>
            </a:r>
          </a:p>
        </p:txBody>
      </p:sp>
      <p:sp>
        <p:nvSpPr>
          <p:cNvPr id="82" name="Rectangle 40"/>
          <p:cNvSpPr>
            <a:spLocks noChangeArrowheads="1"/>
          </p:cNvSpPr>
          <p:nvPr/>
        </p:nvSpPr>
        <p:spPr bwMode="auto">
          <a:xfrm>
            <a:off x="582613" y="2579688"/>
            <a:ext cx="503237" cy="3103562"/>
          </a:xfrm>
          <a:prstGeom prst="rect">
            <a:avLst/>
          </a:prstGeom>
          <a:solidFill>
            <a:schemeClr val="bg1"/>
          </a:solidFill>
          <a:ln w="25400">
            <a:solidFill>
              <a:srgbClr val="C0C0C0"/>
            </a:solidFill>
            <a:miter lim="800000"/>
            <a:headEnd/>
            <a:tailEnd/>
          </a:ln>
          <a:effectLst>
            <a:outerShdw dist="35921" dir="2700000" algn="ctr" rotWithShape="0">
              <a:schemeClr val="bg2"/>
            </a:outerShdw>
          </a:effectLst>
        </p:spPr>
        <p:txBody>
          <a:bodyPr lIns="0" tIns="0" rIns="0" bIns="0" anchor="ctr">
            <a:spAutoFit/>
          </a:bodyPr>
          <a:lstStyle/>
          <a:p>
            <a:pPr algn="ctr" eaLnBrk="0" hangingPunct="0">
              <a:lnSpc>
                <a:spcPct val="120000"/>
              </a:lnSpc>
              <a:buClr>
                <a:srgbClr val="FFFFCC"/>
              </a:buClr>
              <a:buSzPct val="80000"/>
              <a:buFont typeface="Wingdings" pitchFamily="2" charset="2"/>
              <a:buNone/>
              <a:defRPr/>
            </a:pPr>
            <a:r>
              <a:rPr lang="zh-CN" altLang="en-US" sz="2800" dirty="0">
                <a:latin typeface="方正行楷繁体" pitchFamily="2" charset="-122"/>
                <a:ea typeface="方正行楷繁体" pitchFamily="2" charset="-122"/>
              </a:rPr>
              <a:t>北京科技大学</a:t>
            </a:r>
          </a:p>
        </p:txBody>
      </p:sp>
      <p:sp>
        <p:nvSpPr>
          <p:cNvPr id="84" name="Rectangle 24"/>
          <p:cNvSpPr>
            <a:spLocks noChangeArrowheads="1"/>
          </p:cNvSpPr>
          <p:nvPr/>
        </p:nvSpPr>
        <p:spPr bwMode="gray">
          <a:xfrm>
            <a:off x="6056313" y="4271963"/>
            <a:ext cx="2087562" cy="287337"/>
          </a:xfrm>
          <a:prstGeom prst="rect">
            <a:avLst/>
          </a:prstGeom>
          <a:gradFill rotWithShape="1">
            <a:gsLst>
              <a:gs pos="0">
                <a:srgbClr val="FF6600"/>
              </a:gs>
              <a:gs pos="100000">
                <a:srgbClr val="FFC49D"/>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冶金工程研究院</a:t>
            </a:r>
          </a:p>
        </p:txBody>
      </p:sp>
      <p:sp>
        <p:nvSpPr>
          <p:cNvPr id="85" name="Rectangle 24"/>
          <p:cNvSpPr>
            <a:spLocks noChangeArrowheads="1"/>
          </p:cNvSpPr>
          <p:nvPr/>
        </p:nvSpPr>
        <p:spPr bwMode="gray">
          <a:xfrm>
            <a:off x="6056313" y="4776788"/>
            <a:ext cx="2087562" cy="287337"/>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新材料技术研究院</a:t>
            </a:r>
          </a:p>
        </p:txBody>
      </p:sp>
      <p:sp>
        <p:nvSpPr>
          <p:cNvPr id="86" name="Rectangle 24"/>
          <p:cNvSpPr>
            <a:spLocks noChangeArrowheads="1"/>
          </p:cNvSpPr>
          <p:nvPr/>
        </p:nvSpPr>
        <p:spPr bwMode="gray">
          <a:xfrm>
            <a:off x="6056313" y="5280025"/>
            <a:ext cx="2087562" cy="287338"/>
          </a:xfrm>
          <a:prstGeom prst="rect">
            <a:avLst/>
          </a:prstGeom>
          <a:gradFill rotWithShape="1">
            <a:gsLst>
              <a:gs pos="0">
                <a:schemeClr val="bg1"/>
              </a:gs>
              <a:gs pos="100000">
                <a:srgbClr val="3366CC"/>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广东研究院</a:t>
            </a:r>
          </a:p>
        </p:txBody>
      </p:sp>
      <p:sp>
        <p:nvSpPr>
          <p:cNvPr id="10275" name="Line 164"/>
          <p:cNvSpPr>
            <a:spLocks noChangeShapeType="1"/>
          </p:cNvSpPr>
          <p:nvPr/>
        </p:nvSpPr>
        <p:spPr bwMode="auto">
          <a:xfrm>
            <a:off x="1301750" y="4129088"/>
            <a:ext cx="30163" cy="2468562"/>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76" name="Line 165"/>
          <p:cNvSpPr>
            <a:spLocks noChangeShapeType="1"/>
          </p:cNvSpPr>
          <p:nvPr/>
        </p:nvSpPr>
        <p:spPr bwMode="auto">
          <a:xfrm>
            <a:off x="1331913" y="6597650"/>
            <a:ext cx="3960812" cy="0"/>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77" name="Line 166"/>
          <p:cNvSpPr>
            <a:spLocks noChangeShapeType="1"/>
          </p:cNvSpPr>
          <p:nvPr/>
        </p:nvSpPr>
        <p:spPr bwMode="auto">
          <a:xfrm flipH="1" flipV="1">
            <a:off x="5264150" y="3192463"/>
            <a:ext cx="28575" cy="3405187"/>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78" name="Line 167"/>
          <p:cNvSpPr>
            <a:spLocks noChangeShapeType="1"/>
          </p:cNvSpPr>
          <p:nvPr/>
        </p:nvSpPr>
        <p:spPr bwMode="auto">
          <a:xfrm>
            <a:off x="5264150" y="3192463"/>
            <a:ext cx="358775" cy="1587"/>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79" name="Line 168"/>
          <p:cNvSpPr>
            <a:spLocks noChangeShapeType="1"/>
          </p:cNvSpPr>
          <p:nvPr/>
        </p:nvSpPr>
        <p:spPr bwMode="auto">
          <a:xfrm flipH="1">
            <a:off x="5624513" y="2689225"/>
            <a:ext cx="0" cy="1008063"/>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80" name="Line 42"/>
          <p:cNvSpPr>
            <a:spLocks noChangeShapeType="1"/>
          </p:cNvSpPr>
          <p:nvPr/>
        </p:nvSpPr>
        <p:spPr bwMode="auto">
          <a:xfrm>
            <a:off x="5624513" y="3192463"/>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81" name="Line 42"/>
          <p:cNvSpPr>
            <a:spLocks noChangeShapeType="1"/>
          </p:cNvSpPr>
          <p:nvPr/>
        </p:nvSpPr>
        <p:spPr bwMode="auto">
          <a:xfrm>
            <a:off x="5624513" y="3697288"/>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82" name="Line 42"/>
          <p:cNvSpPr>
            <a:spLocks noChangeShapeType="1"/>
          </p:cNvSpPr>
          <p:nvPr/>
        </p:nvSpPr>
        <p:spPr bwMode="auto">
          <a:xfrm>
            <a:off x="5624513" y="2682875"/>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83" name="Line 287"/>
          <p:cNvSpPr>
            <a:spLocks noChangeShapeType="1"/>
          </p:cNvSpPr>
          <p:nvPr/>
        </p:nvSpPr>
        <p:spPr bwMode="auto">
          <a:xfrm>
            <a:off x="5264150" y="4919663"/>
            <a:ext cx="358775" cy="1587"/>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84" name="Line 288"/>
          <p:cNvSpPr>
            <a:spLocks noChangeShapeType="1"/>
          </p:cNvSpPr>
          <p:nvPr/>
        </p:nvSpPr>
        <p:spPr bwMode="auto">
          <a:xfrm flipH="1">
            <a:off x="5624513" y="4416425"/>
            <a:ext cx="0" cy="1008063"/>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85" name="Line 42"/>
          <p:cNvSpPr>
            <a:spLocks noChangeShapeType="1"/>
          </p:cNvSpPr>
          <p:nvPr/>
        </p:nvSpPr>
        <p:spPr bwMode="auto">
          <a:xfrm>
            <a:off x="5624513" y="4919663"/>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86" name="Line 42"/>
          <p:cNvSpPr>
            <a:spLocks noChangeShapeType="1"/>
          </p:cNvSpPr>
          <p:nvPr/>
        </p:nvSpPr>
        <p:spPr bwMode="auto">
          <a:xfrm>
            <a:off x="5624513" y="5424488"/>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87" name="Line 42"/>
          <p:cNvSpPr>
            <a:spLocks noChangeShapeType="1"/>
          </p:cNvSpPr>
          <p:nvPr/>
        </p:nvSpPr>
        <p:spPr bwMode="auto">
          <a:xfrm>
            <a:off x="5624513" y="4410075"/>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1" name="Rectangle 24"/>
          <p:cNvSpPr>
            <a:spLocks noChangeArrowheads="1"/>
          </p:cNvSpPr>
          <p:nvPr/>
        </p:nvSpPr>
        <p:spPr bwMode="gray">
          <a:xfrm>
            <a:off x="2024063" y="5856288"/>
            <a:ext cx="2954337" cy="287337"/>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外国语学院</a:t>
            </a:r>
          </a:p>
        </p:txBody>
      </p:sp>
      <p:sp>
        <p:nvSpPr>
          <p:cNvPr id="10289" name="Line 42"/>
          <p:cNvSpPr>
            <a:spLocks noChangeShapeType="1"/>
          </p:cNvSpPr>
          <p:nvPr/>
        </p:nvSpPr>
        <p:spPr bwMode="auto">
          <a:xfrm flipV="1">
            <a:off x="1624013" y="5986463"/>
            <a:ext cx="346075" cy="9525"/>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3" name="Rectangle 24"/>
          <p:cNvSpPr>
            <a:spLocks noChangeArrowheads="1"/>
          </p:cNvSpPr>
          <p:nvPr/>
        </p:nvSpPr>
        <p:spPr bwMode="gray">
          <a:xfrm>
            <a:off x="2024063" y="4416425"/>
            <a:ext cx="2954337" cy="287338"/>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化学与生物工程学院</a:t>
            </a:r>
          </a:p>
        </p:txBody>
      </p:sp>
      <p:sp>
        <p:nvSpPr>
          <p:cNvPr id="10291" name="Line 42"/>
          <p:cNvSpPr>
            <a:spLocks noChangeShapeType="1"/>
          </p:cNvSpPr>
          <p:nvPr/>
        </p:nvSpPr>
        <p:spPr bwMode="auto">
          <a:xfrm>
            <a:off x="1590675" y="3840163"/>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7" name="Rectangle 24"/>
          <p:cNvSpPr>
            <a:spLocks noChangeArrowheads="1"/>
          </p:cNvSpPr>
          <p:nvPr/>
        </p:nvSpPr>
        <p:spPr bwMode="gray">
          <a:xfrm>
            <a:off x="2024063" y="3695700"/>
            <a:ext cx="2941637" cy="2968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solidFill>
                  <a:srgbClr val="FF0000"/>
                </a:solidFill>
                <a:latin typeface="华文中宋" pitchFamily="2" charset="-122"/>
                <a:ea typeface="华文中宋" pitchFamily="2" charset="-122"/>
              </a:rPr>
              <a:t>计算机与通信工程学院</a:t>
            </a:r>
          </a:p>
        </p:txBody>
      </p:sp>
      <p:sp>
        <p:nvSpPr>
          <p:cNvPr id="56" name="Rectangle 24"/>
          <p:cNvSpPr>
            <a:spLocks noChangeArrowheads="1"/>
          </p:cNvSpPr>
          <p:nvPr/>
        </p:nvSpPr>
        <p:spPr bwMode="gray">
          <a:xfrm>
            <a:off x="2046288" y="6215063"/>
            <a:ext cx="2954337" cy="287337"/>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高等工程师学院</a:t>
            </a:r>
          </a:p>
        </p:txBody>
      </p:sp>
      <p:sp>
        <p:nvSpPr>
          <p:cNvPr id="10294" name="Line 42"/>
          <p:cNvSpPr>
            <a:spLocks noChangeShapeType="1"/>
          </p:cNvSpPr>
          <p:nvPr/>
        </p:nvSpPr>
        <p:spPr bwMode="auto">
          <a:xfrm flipV="1">
            <a:off x="1643063" y="6348413"/>
            <a:ext cx="346075" cy="9525"/>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 calcmode="lin" valueType="num">
                                      <p:cBhvr additive="base">
                                        <p:cTn id="10" dur="500" fill="hold"/>
                                        <p:tgtEl>
                                          <p:spTgt spid="82"/>
                                        </p:tgtEl>
                                        <p:attrNameLst>
                                          <p:attrName>ppt_x</p:attrName>
                                        </p:attrNameLst>
                                      </p:cBhvr>
                                      <p:tavLst>
                                        <p:tav tm="0">
                                          <p:val>
                                            <p:strVal val="0-#ppt_w/2"/>
                                          </p:val>
                                        </p:tav>
                                        <p:tav tm="100000">
                                          <p:val>
                                            <p:strVal val="#ppt_x"/>
                                          </p:val>
                                        </p:tav>
                                      </p:tavLst>
                                    </p:anim>
                                    <p:anim calcmode="lin" valueType="num">
                                      <p:cBhvr additive="base">
                                        <p:cTn id="11" dur="500" fill="hold"/>
                                        <p:tgtEl>
                                          <p:spTgt spid="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3"/>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DC9FF760-C4DF-4AB5-BD5B-B3771228F24C}"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5</a:t>
            </a:fld>
            <a:endParaRPr lang="en-US" altLang="zh-CN" sz="1200">
              <a:solidFill>
                <a:schemeClr val="tx2">
                  <a:shade val="90000"/>
                </a:schemeClr>
              </a:solidFill>
              <a:latin typeface="+mn-lt"/>
              <a:ea typeface="+mn-ea"/>
            </a:endParaRPr>
          </a:p>
        </p:txBody>
      </p:sp>
      <p:grpSp>
        <p:nvGrpSpPr>
          <p:cNvPr id="11267" name="Group 33"/>
          <p:cNvGrpSpPr>
            <a:grpSpLocks/>
          </p:cNvGrpSpPr>
          <p:nvPr/>
        </p:nvGrpSpPr>
        <p:grpSpPr bwMode="auto">
          <a:xfrm>
            <a:off x="755650" y="1143000"/>
            <a:ext cx="3600450" cy="593725"/>
            <a:chOff x="612" y="799"/>
            <a:chExt cx="2268" cy="374"/>
          </a:xfrm>
        </p:grpSpPr>
        <p:sp>
          <p:nvSpPr>
            <p:cNvPr id="1191970"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a:effectLst>
                    <a:outerShdw blurRad="38100" dist="38100" dir="2700000" algn="tl">
                      <a:srgbClr val="C0C0C0"/>
                    </a:outerShdw>
                  </a:effectLst>
                  <a:latin typeface="Arial" charset="0"/>
                  <a:ea typeface="华文行楷" pitchFamily="2" charset="-122"/>
                </a:rPr>
                <a:t>历史沿革</a:t>
              </a:r>
            </a:p>
          </p:txBody>
        </p:sp>
        <p:sp>
          <p:nvSpPr>
            <p:cNvPr id="1191971"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11273"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269764" name="AutoShape 4"/>
          <p:cNvSpPr>
            <a:spLocks noChangeArrowheads="1"/>
          </p:cNvSpPr>
          <p:nvPr/>
        </p:nvSpPr>
        <p:spPr bwMode="gray">
          <a:xfrm>
            <a:off x="2268538" y="331788"/>
            <a:ext cx="4464050" cy="649287"/>
          </a:xfrm>
          <a:prstGeom prst="roundRect">
            <a:avLst>
              <a:gd name="adj" fmla="val 50000"/>
            </a:avLst>
          </a:prstGeom>
          <a:gradFill rotWithShape="1">
            <a:gsLst>
              <a:gs pos="0">
                <a:srgbClr val="FF3300"/>
              </a:gs>
              <a:gs pos="100000">
                <a:srgbClr val="FF3300">
                  <a:gamma/>
                  <a:shade val="66667"/>
                  <a:invGamma/>
                </a:srgbClr>
              </a:gs>
            </a:gsLst>
            <a:lin ang="540000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Arial" charset="0"/>
                <a:ea typeface="华文中宋" pitchFamily="2" charset="-122"/>
              </a:rPr>
              <a:t>二、学院基本情况</a:t>
            </a:r>
          </a:p>
        </p:txBody>
      </p:sp>
      <p:sp>
        <p:nvSpPr>
          <p:cNvPr id="19" name="矩形 18"/>
          <p:cNvSpPr/>
          <p:nvPr/>
        </p:nvSpPr>
        <p:spPr>
          <a:xfrm>
            <a:off x="1428750" y="5786438"/>
            <a:ext cx="6429375" cy="64611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fontAlgn="auto">
              <a:spcBef>
                <a:spcPts val="0"/>
              </a:spcBef>
              <a:spcAft>
                <a:spcPts val="0"/>
              </a:spcAft>
              <a:defRPr/>
            </a:pPr>
            <a:r>
              <a:rPr lang="zh-CN" altLang="en-US" dirty="0"/>
              <a:t>         学院历经近</a:t>
            </a:r>
            <a:r>
              <a:rPr lang="en-US" altLang="zh-CN" dirty="0"/>
              <a:t>40</a:t>
            </a:r>
            <a:r>
              <a:rPr lang="zh-CN" altLang="en-US" dirty="0"/>
              <a:t>年的重组、整合和发展，在学科建设、科学研究水平和教育教学质量上实现了跨越式的发展与大力提升。</a:t>
            </a:r>
          </a:p>
        </p:txBody>
      </p:sp>
      <p:pic>
        <p:nvPicPr>
          <p:cNvPr id="11270" name="Picture 2" descr="c:\users\lkclear\desktop\未标题-1.jpg"/>
          <p:cNvPicPr>
            <a:picLocks noChangeAspect="1" noChangeArrowheads="1"/>
          </p:cNvPicPr>
          <p:nvPr/>
        </p:nvPicPr>
        <p:blipFill>
          <a:blip r:embed="rId3" cstate="print"/>
          <a:srcRect/>
          <a:stretch>
            <a:fillRect/>
          </a:stretch>
        </p:blipFill>
        <p:spPr bwMode="auto">
          <a:xfrm>
            <a:off x="1857375" y="1785938"/>
            <a:ext cx="5476875" cy="3895725"/>
          </a:xfrm>
          <a:prstGeom prst="rect">
            <a:avLst/>
          </a:prstGeom>
          <a:noFill/>
          <a:ln w="9525">
            <a:noFill/>
            <a:miter lim="800000"/>
            <a:headEnd/>
            <a:tailEnd/>
          </a:ln>
        </p:spPr>
      </p:pic>
    </p:spTree>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灯片编号占位符 5"/>
          <p:cNvSpPr>
            <a:spLocks noGrp="1"/>
          </p:cNvSpPr>
          <p:nvPr>
            <p:ph type="sldNum" sz="quarter" idx="12"/>
          </p:nvPr>
        </p:nvSpPr>
        <p:spPr/>
        <p:txBody>
          <a:bodyPr/>
          <a:lstStyle/>
          <a:p>
            <a:pPr>
              <a:defRPr/>
            </a:pPr>
            <a:fld id="{A24C895B-CAF3-4A2E-B0B6-64100DFCBE4E}" type="slidenum">
              <a:rPr lang="en-US" altLang="zh-CN"/>
              <a:pPr>
                <a:defRPr/>
              </a:pPr>
              <a:t>6</a:t>
            </a:fld>
            <a:endParaRPr lang="en-US" altLang="zh-CN" dirty="0"/>
          </a:p>
        </p:txBody>
      </p:sp>
      <p:grpSp>
        <p:nvGrpSpPr>
          <p:cNvPr id="2" name="Group 33"/>
          <p:cNvGrpSpPr>
            <a:grpSpLocks/>
          </p:cNvGrpSpPr>
          <p:nvPr/>
        </p:nvGrpSpPr>
        <p:grpSpPr bwMode="auto">
          <a:xfrm>
            <a:off x="755650" y="1196975"/>
            <a:ext cx="3600450" cy="593725"/>
            <a:chOff x="612" y="799"/>
            <a:chExt cx="2268" cy="374"/>
          </a:xfrm>
        </p:grpSpPr>
        <p:sp>
          <p:nvSpPr>
            <p:cNvPr id="1191970"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hangingPunct="0">
                <a:spcBef>
                  <a:spcPct val="20000"/>
                </a:spcBef>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系所设置</a:t>
              </a:r>
            </a:p>
          </p:txBody>
        </p:sp>
        <p:sp>
          <p:nvSpPr>
            <p:cNvPr id="1191971"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hangingPunct="0">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12333"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2292" name="Line 6"/>
          <p:cNvSpPr>
            <a:spLocks noChangeShapeType="1"/>
          </p:cNvSpPr>
          <p:nvPr/>
        </p:nvSpPr>
        <p:spPr bwMode="auto">
          <a:xfrm>
            <a:off x="1390650" y="1276350"/>
            <a:ext cx="901700" cy="1588"/>
          </a:xfrm>
          <a:prstGeom prst="line">
            <a:avLst/>
          </a:prstGeom>
          <a:noFill/>
          <a:ln w="12700" cap="sq">
            <a:noFill/>
            <a:round/>
            <a:headEnd/>
            <a:tailEnd/>
          </a:ln>
        </p:spPr>
        <p:txBody>
          <a:bodyPr/>
          <a:lstStyle/>
          <a:p>
            <a:endParaRPr lang="zh-CN" altLang="en-US"/>
          </a:p>
        </p:txBody>
      </p:sp>
      <p:sp>
        <p:nvSpPr>
          <p:cNvPr id="12293" name="Line 8"/>
          <p:cNvSpPr>
            <a:spLocks noChangeShapeType="1"/>
          </p:cNvSpPr>
          <p:nvPr/>
        </p:nvSpPr>
        <p:spPr bwMode="auto">
          <a:xfrm>
            <a:off x="2320925" y="1276350"/>
            <a:ext cx="176213" cy="1588"/>
          </a:xfrm>
          <a:prstGeom prst="line">
            <a:avLst/>
          </a:prstGeom>
          <a:noFill/>
          <a:ln w="12700" cap="sq">
            <a:noFill/>
            <a:round/>
            <a:headEnd/>
            <a:tailEnd/>
          </a:ln>
        </p:spPr>
        <p:txBody>
          <a:bodyPr/>
          <a:lstStyle/>
          <a:p>
            <a:endParaRPr lang="zh-CN" altLang="en-US"/>
          </a:p>
        </p:txBody>
      </p:sp>
      <p:sp>
        <p:nvSpPr>
          <p:cNvPr id="1269764" name="AutoShape 4"/>
          <p:cNvSpPr>
            <a:spLocks noChangeArrowheads="1"/>
          </p:cNvSpPr>
          <p:nvPr/>
        </p:nvSpPr>
        <p:spPr bwMode="gray">
          <a:xfrm>
            <a:off x="2268538" y="331788"/>
            <a:ext cx="4464050" cy="649287"/>
          </a:xfrm>
          <a:prstGeom prst="roundRect">
            <a:avLst>
              <a:gd name="adj" fmla="val 50000"/>
            </a:avLst>
          </a:prstGeom>
          <a:gradFill rotWithShape="1">
            <a:gsLst>
              <a:gs pos="0">
                <a:srgbClr val="FF3300"/>
              </a:gs>
              <a:gs pos="100000">
                <a:srgbClr val="FF3300">
                  <a:gamma/>
                  <a:shade val="66667"/>
                  <a:invGamma/>
                </a:srgbClr>
              </a:gs>
            </a:gsLst>
            <a:lin ang="540000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b="1" dirty="0">
                <a:solidFill>
                  <a:schemeClr val="bg1"/>
                </a:solidFill>
                <a:effectLst>
                  <a:outerShdw blurRad="38100" dist="38100" dir="2700000" algn="tl">
                    <a:srgbClr val="000000"/>
                  </a:outerShdw>
                </a:effectLst>
                <a:latin typeface="Arial" charset="0"/>
                <a:ea typeface="华文中宋" pitchFamily="2" charset="-122"/>
              </a:rPr>
              <a:t>二、学院基本情况</a:t>
            </a:r>
          </a:p>
        </p:txBody>
      </p:sp>
      <p:sp>
        <p:nvSpPr>
          <p:cNvPr id="12295" name="Line 46"/>
          <p:cNvSpPr>
            <a:spLocks noChangeShapeType="1"/>
          </p:cNvSpPr>
          <p:nvPr/>
        </p:nvSpPr>
        <p:spPr bwMode="auto">
          <a:xfrm>
            <a:off x="1087438" y="4127500"/>
            <a:ext cx="495300" cy="0"/>
          </a:xfrm>
          <a:prstGeom prst="line">
            <a:avLst/>
          </a:prstGeom>
          <a:noFill/>
          <a:ln w="38100">
            <a:solidFill>
              <a:schemeClr val="accent1"/>
            </a:solidFill>
            <a:round/>
            <a:headEnd/>
            <a:tailEnd/>
          </a:ln>
        </p:spPr>
        <p:txBody>
          <a:bodyPr lIns="90000" tIns="46800" rIns="90000" bIns="46800" anchor="ctr">
            <a:spAutoFit/>
          </a:bodyPr>
          <a:lstStyle/>
          <a:p>
            <a:endParaRPr lang="zh-CN" altLang="en-US"/>
          </a:p>
        </p:txBody>
      </p:sp>
      <p:sp>
        <p:nvSpPr>
          <p:cNvPr id="58" name="Rectangle 24"/>
          <p:cNvSpPr>
            <a:spLocks noChangeArrowheads="1"/>
          </p:cNvSpPr>
          <p:nvPr/>
        </p:nvSpPr>
        <p:spPr bwMode="gray">
          <a:xfrm>
            <a:off x="2051050" y="1916113"/>
            <a:ext cx="2520950" cy="3603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计算机科学与技术系</a:t>
            </a:r>
          </a:p>
        </p:txBody>
      </p:sp>
      <p:sp>
        <p:nvSpPr>
          <p:cNvPr id="59" name="Rectangle 24"/>
          <p:cNvSpPr>
            <a:spLocks noChangeArrowheads="1"/>
          </p:cNvSpPr>
          <p:nvPr/>
        </p:nvSpPr>
        <p:spPr bwMode="gray">
          <a:xfrm>
            <a:off x="2024063" y="2255838"/>
            <a:ext cx="2547937" cy="3095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软件工程系</a:t>
            </a:r>
          </a:p>
        </p:txBody>
      </p:sp>
      <p:sp>
        <p:nvSpPr>
          <p:cNvPr id="60" name="Rectangle 24"/>
          <p:cNvSpPr>
            <a:spLocks noChangeArrowheads="1"/>
          </p:cNvSpPr>
          <p:nvPr/>
        </p:nvSpPr>
        <p:spPr bwMode="gray">
          <a:xfrm>
            <a:off x="2024063" y="2616200"/>
            <a:ext cx="2547937" cy="307975"/>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通信工程系</a:t>
            </a:r>
          </a:p>
        </p:txBody>
      </p:sp>
      <p:sp>
        <p:nvSpPr>
          <p:cNvPr id="61" name="Rectangle 24"/>
          <p:cNvSpPr>
            <a:spLocks noChangeArrowheads="1"/>
          </p:cNvSpPr>
          <p:nvPr/>
        </p:nvSpPr>
        <p:spPr bwMode="gray">
          <a:xfrm>
            <a:off x="2024063" y="2974975"/>
            <a:ext cx="2547937" cy="3095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物联网与电子工程系</a:t>
            </a:r>
          </a:p>
        </p:txBody>
      </p:sp>
      <p:sp>
        <p:nvSpPr>
          <p:cNvPr id="62" name="Rectangle 24"/>
          <p:cNvSpPr>
            <a:spLocks noChangeArrowheads="1"/>
          </p:cNvSpPr>
          <p:nvPr/>
        </p:nvSpPr>
        <p:spPr bwMode="gray">
          <a:xfrm>
            <a:off x="2024063" y="3335338"/>
            <a:ext cx="2547937" cy="3095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信息基础科学系</a:t>
            </a:r>
          </a:p>
        </p:txBody>
      </p:sp>
      <p:sp>
        <p:nvSpPr>
          <p:cNvPr id="65" name="Rectangle 24"/>
          <p:cNvSpPr>
            <a:spLocks noChangeArrowheads="1"/>
          </p:cNvSpPr>
          <p:nvPr/>
        </p:nvSpPr>
        <p:spPr bwMode="gray">
          <a:xfrm>
            <a:off x="2024063" y="4292600"/>
            <a:ext cx="2547937" cy="936625"/>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材料领域知识工程</a:t>
            </a:r>
            <a:endParaRPr lang="en-US" altLang="zh-CN" dirty="0">
              <a:latin typeface="华文中宋" pitchFamily="2" charset="-122"/>
              <a:ea typeface="华文中宋" pitchFamily="2" charset="-122"/>
            </a:endParaRPr>
          </a:p>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北京市重点实验室</a:t>
            </a:r>
          </a:p>
        </p:txBody>
      </p:sp>
      <p:sp>
        <p:nvSpPr>
          <p:cNvPr id="12302" name="Line 36"/>
          <p:cNvSpPr>
            <a:spLocks noChangeShapeType="1"/>
          </p:cNvSpPr>
          <p:nvPr/>
        </p:nvSpPr>
        <p:spPr bwMode="auto">
          <a:xfrm flipH="1" flipV="1">
            <a:off x="1585912" y="2033587"/>
            <a:ext cx="57129" cy="3895742"/>
          </a:xfrm>
          <a:prstGeom prst="line">
            <a:avLst/>
          </a:prstGeom>
          <a:noFill/>
          <a:ln w="25400">
            <a:solidFill>
              <a:schemeClr val="accent1"/>
            </a:solidFill>
            <a:round/>
            <a:headEnd/>
            <a:tailEnd/>
          </a:ln>
        </p:spPr>
        <p:txBody>
          <a:bodyPr wrap="square" lIns="90000" tIns="46800" rIns="90000" bIns="46800" anchor="ctr">
            <a:spAutoFit/>
          </a:bodyPr>
          <a:lstStyle/>
          <a:p>
            <a:endParaRPr lang="zh-CN" altLang="en-US"/>
          </a:p>
        </p:txBody>
      </p:sp>
      <p:sp>
        <p:nvSpPr>
          <p:cNvPr id="12303" name="Line 42"/>
          <p:cNvSpPr>
            <a:spLocks noChangeShapeType="1"/>
          </p:cNvSpPr>
          <p:nvPr/>
        </p:nvSpPr>
        <p:spPr bwMode="auto">
          <a:xfrm>
            <a:off x="1590675" y="2039938"/>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04" name="Line 42"/>
          <p:cNvSpPr>
            <a:spLocks noChangeShapeType="1"/>
          </p:cNvSpPr>
          <p:nvPr/>
        </p:nvSpPr>
        <p:spPr bwMode="auto">
          <a:xfrm>
            <a:off x="1590675" y="2400300"/>
            <a:ext cx="357188" cy="7938"/>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05" name="Line 42"/>
          <p:cNvSpPr>
            <a:spLocks noChangeShapeType="1"/>
          </p:cNvSpPr>
          <p:nvPr/>
        </p:nvSpPr>
        <p:spPr bwMode="auto">
          <a:xfrm>
            <a:off x="1590675" y="2759075"/>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06" name="Line 42"/>
          <p:cNvSpPr>
            <a:spLocks noChangeShapeType="1"/>
          </p:cNvSpPr>
          <p:nvPr/>
        </p:nvSpPr>
        <p:spPr bwMode="auto">
          <a:xfrm>
            <a:off x="1590675" y="3119438"/>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07" name="Line 42"/>
          <p:cNvSpPr>
            <a:spLocks noChangeShapeType="1"/>
          </p:cNvSpPr>
          <p:nvPr/>
        </p:nvSpPr>
        <p:spPr bwMode="auto">
          <a:xfrm>
            <a:off x="1590675" y="3479800"/>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08" name="Line 42"/>
          <p:cNvSpPr>
            <a:spLocks noChangeShapeType="1"/>
          </p:cNvSpPr>
          <p:nvPr/>
        </p:nvSpPr>
        <p:spPr bwMode="auto">
          <a:xfrm flipV="1">
            <a:off x="1619250" y="4797425"/>
            <a:ext cx="360363" cy="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79" name="Rectangle 24"/>
          <p:cNvSpPr>
            <a:spLocks noChangeArrowheads="1"/>
          </p:cNvSpPr>
          <p:nvPr/>
        </p:nvSpPr>
        <p:spPr bwMode="gray">
          <a:xfrm>
            <a:off x="5651500" y="2544763"/>
            <a:ext cx="2492375" cy="307975"/>
          </a:xfrm>
          <a:prstGeom prst="rect">
            <a:avLst/>
          </a:prstGeom>
          <a:gradFill rotWithShape="1">
            <a:gsLst>
              <a:gs pos="0">
                <a:srgbClr val="FF6600"/>
              </a:gs>
              <a:gs pos="100000">
                <a:srgbClr val="FFC49D"/>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计算机与系统科学研究所</a:t>
            </a:r>
          </a:p>
        </p:txBody>
      </p:sp>
      <p:sp>
        <p:nvSpPr>
          <p:cNvPr id="80" name="Rectangle 24"/>
          <p:cNvSpPr>
            <a:spLocks noChangeArrowheads="1"/>
          </p:cNvSpPr>
          <p:nvPr/>
        </p:nvSpPr>
        <p:spPr bwMode="gray">
          <a:xfrm>
            <a:off x="5651500" y="3049588"/>
            <a:ext cx="2492375" cy="307975"/>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知识工程研究所</a:t>
            </a:r>
          </a:p>
        </p:txBody>
      </p:sp>
      <p:sp>
        <p:nvSpPr>
          <p:cNvPr id="81" name="Rectangle 24"/>
          <p:cNvSpPr>
            <a:spLocks noChangeArrowheads="1"/>
          </p:cNvSpPr>
          <p:nvPr/>
        </p:nvSpPr>
        <p:spPr bwMode="gray">
          <a:xfrm>
            <a:off x="5651500" y="3552825"/>
            <a:ext cx="2492375" cy="523875"/>
          </a:xfrm>
          <a:prstGeom prst="rect">
            <a:avLst/>
          </a:prstGeom>
          <a:gradFill rotWithShape="1">
            <a:gsLst>
              <a:gs pos="0">
                <a:schemeClr val="bg1"/>
              </a:gs>
              <a:gs pos="100000">
                <a:srgbClr val="3366CC"/>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buClr>
                <a:srgbClr val="FFFFCC"/>
              </a:buClr>
              <a:buSzPct val="80000"/>
            </a:pPr>
            <a:r>
              <a:rPr lang="zh-CN" altLang="en-US">
                <a:latin typeface="华文中宋" pitchFamily="2" charset="-122"/>
                <a:ea typeface="华文中宋" pitchFamily="2" charset="-122"/>
              </a:rPr>
              <a:t>先进网络技术</a:t>
            </a:r>
            <a:endParaRPr lang="en-US" altLang="zh-CN">
              <a:latin typeface="华文中宋" pitchFamily="2" charset="-122"/>
              <a:ea typeface="华文中宋" pitchFamily="2" charset="-122"/>
            </a:endParaRPr>
          </a:p>
          <a:p>
            <a:pPr algn="ctr" eaLnBrk="0" hangingPunct="0">
              <a:buClr>
                <a:srgbClr val="FFFFCC"/>
              </a:buClr>
              <a:buSzPct val="80000"/>
            </a:pPr>
            <a:r>
              <a:rPr lang="zh-CN" altLang="en-US">
                <a:latin typeface="华文中宋" pitchFamily="2" charset="-122"/>
                <a:ea typeface="华文中宋" pitchFamily="2" charset="-122"/>
              </a:rPr>
              <a:t>与新业务研究所</a:t>
            </a:r>
          </a:p>
        </p:txBody>
      </p:sp>
      <p:sp>
        <p:nvSpPr>
          <p:cNvPr id="82" name="Rectangle 40"/>
          <p:cNvSpPr>
            <a:spLocks noChangeArrowheads="1"/>
          </p:cNvSpPr>
          <p:nvPr/>
        </p:nvSpPr>
        <p:spPr bwMode="auto">
          <a:xfrm>
            <a:off x="684213" y="2133600"/>
            <a:ext cx="503237" cy="3692525"/>
          </a:xfrm>
          <a:prstGeom prst="rect">
            <a:avLst/>
          </a:prstGeom>
          <a:solidFill>
            <a:schemeClr val="bg1"/>
          </a:solidFill>
          <a:ln w="25400">
            <a:solidFill>
              <a:srgbClr val="C0C0C0"/>
            </a:solidFill>
            <a:miter lim="800000"/>
            <a:headEnd/>
            <a:tailEnd/>
          </a:ln>
          <a:effectLst>
            <a:outerShdw dist="35921" dir="2700000" algn="ctr" rotWithShape="0">
              <a:schemeClr val="bg2"/>
            </a:outerShdw>
          </a:effectLst>
        </p:spPr>
        <p:txBody>
          <a:bodyPr lIns="0" tIns="0" rIns="0" bIns="0" anchor="ctr">
            <a:spAutoFit/>
          </a:bodyPr>
          <a:lstStyle/>
          <a:p>
            <a:pPr algn="ctr" eaLnBrk="0" hangingPunct="0">
              <a:buClr>
                <a:srgbClr val="FFFFCC"/>
              </a:buClr>
              <a:buSzPct val="80000"/>
              <a:buFont typeface="Wingdings" pitchFamily="2" charset="2"/>
              <a:buNone/>
              <a:defRPr/>
            </a:pPr>
            <a:r>
              <a:rPr lang="zh-CN" altLang="en-US" sz="2400" dirty="0">
                <a:latin typeface="方正行楷简体" pitchFamily="2" charset="-122"/>
                <a:ea typeface="方正行楷简体" pitchFamily="2" charset="-122"/>
              </a:rPr>
              <a:t>计算机与通信工程学院</a:t>
            </a:r>
          </a:p>
        </p:txBody>
      </p:sp>
      <p:sp>
        <p:nvSpPr>
          <p:cNvPr id="84" name="Rectangle 24"/>
          <p:cNvSpPr>
            <a:spLocks noChangeArrowheads="1"/>
          </p:cNvSpPr>
          <p:nvPr/>
        </p:nvSpPr>
        <p:spPr bwMode="gray">
          <a:xfrm>
            <a:off x="5651500" y="4271963"/>
            <a:ext cx="2492375" cy="309562"/>
          </a:xfrm>
          <a:prstGeom prst="rect">
            <a:avLst/>
          </a:prstGeom>
          <a:gradFill rotWithShape="1">
            <a:gsLst>
              <a:gs pos="0">
                <a:srgbClr val="FF6600"/>
              </a:gs>
              <a:gs pos="100000">
                <a:srgbClr val="FFC49D"/>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学院办公室</a:t>
            </a:r>
          </a:p>
        </p:txBody>
      </p:sp>
      <p:sp>
        <p:nvSpPr>
          <p:cNvPr id="85" name="Rectangle 24"/>
          <p:cNvSpPr>
            <a:spLocks noChangeArrowheads="1"/>
          </p:cNvSpPr>
          <p:nvPr/>
        </p:nvSpPr>
        <p:spPr bwMode="gray">
          <a:xfrm>
            <a:off x="5651500" y="4776788"/>
            <a:ext cx="2492375" cy="307975"/>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学院党委办公室</a:t>
            </a:r>
          </a:p>
        </p:txBody>
      </p:sp>
      <p:sp>
        <p:nvSpPr>
          <p:cNvPr id="86" name="Rectangle 24"/>
          <p:cNvSpPr>
            <a:spLocks noChangeArrowheads="1"/>
          </p:cNvSpPr>
          <p:nvPr/>
        </p:nvSpPr>
        <p:spPr bwMode="gray">
          <a:xfrm>
            <a:off x="5651500" y="5280025"/>
            <a:ext cx="2492375" cy="309563"/>
          </a:xfrm>
          <a:prstGeom prst="rect">
            <a:avLst/>
          </a:prstGeom>
          <a:gradFill rotWithShape="1">
            <a:gsLst>
              <a:gs pos="0">
                <a:schemeClr val="bg1"/>
              </a:gs>
              <a:gs pos="100000">
                <a:srgbClr val="3366CC"/>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学生工作办公室</a:t>
            </a:r>
          </a:p>
        </p:txBody>
      </p:sp>
      <p:sp>
        <p:nvSpPr>
          <p:cNvPr id="12316" name="Line 164"/>
          <p:cNvSpPr>
            <a:spLocks noChangeShapeType="1"/>
          </p:cNvSpPr>
          <p:nvPr/>
        </p:nvSpPr>
        <p:spPr bwMode="auto">
          <a:xfrm>
            <a:off x="1285852" y="4143380"/>
            <a:ext cx="45719" cy="2428892"/>
          </a:xfrm>
          <a:prstGeom prst="line">
            <a:avLst/>
          </a:prstGeom>
          <a:noFill/>
          <a:ln w="25400">
            <a:solidFill>
              <a:schemeClr val="accent1"/>
            </a:solidFill>
            <a:round/>
            <a:headEnd/>
            <a:tailEnd/>
          </a:ln>
        </p:spPr>
        <p:txBody>
          <a:bodyPr wrap="square" lIns="90000" tIns="46800" rIns="90000" bIns="46800" anchor="ctr">
            <a:spAutoFit/>
          </a:bodyPr>
          <a:lstStyle/>
          <a:p>
            <a:endParaRPr lang="zh-CN" altLang="en-US"/>
          </a:p>
        </p:txBody>
      </p:sp>
      <p:sp>
        <p:nvSpPr>
          <p:cNvPr id="12317" name="Line 165"/>
          <p:cNvSpPr>
            <a:spLocks noChangeShapeType="1"/>
          </p:cNvSpPr>
          <p:nvPr/>
        </p:nvSpPr>
        <p:spPr bwMode="auto">
          <a:xfrm flipV="1">
            <a:off x="1285852" y="6500833"/>
            <a:ext cx="3571900" cy="45719"/>
          </a:xfrm>
          <a:prstGeom prst="line">
            <a:avLst/>
          </a:prstGeom>
          <a:noFill/>
          <a:ln w="25400">
            <a:solidFill>
              <a:schemeClr val="accent1"/>
            </a:solidFill>
            <a:round/>
            <a:headEnd/>
            <a:tailEnd/>
          </a:ln>
        </p:spPr>
        <p:txBody>
          <a:bodyPr wrap="square" lIns="90000" tIns="46800" rIns="90000" bIns="46800" anchor="ctr">
            <a:spAutoFit/>
          </a:bodyPr>
          <a:lstStyle/>
          <a:p>
            <a:endParaRPr lang="zh-CN" altLang="en-US"/>
          </a:p>
        </p:txBody>
      </p:sp>
      <p:sp>
        <p:nvSpPr>
          <p:cNvPr id="12318" name="Line 166"/>
          <p:cNvSpPr>
            <a:spLocks noChangeShapeType="1"/>
          </p:cNvSpPr>
          <p:nvPr/>
        </p:nvSpPr>
        <p:spPr bwMode="auto">
          <a:xfrm flipH="1" flipV="1">
            <a:off x="4832033" y="3143248"/>
            <a:ext cx="45719" cy="3357586"/>
          </a:xfrm>
          <a:prstGeom prst="line">
            <a:avLst/>
          </a:prstGeom>
          <a:noFill/>
          <a:ln w="25400">
            <a:solidFill>
              <a:schemeClr val="accent1"/>
            </a:solidFill>
            <a:round/>
            <a:headEnd/>
            <a:tailEnd/>
          </a:ln>
        </p:spPr>
        <p:txBody>
          <a:bodyPr wrap="square" lIns="90000" tIns="46800" rIns="90000" bIns="46800" anchor="ctr">
            <a:spAutoFit/>
          </a:bodyPr>
          <a:lstStyle/>
          <a:p>
            <a:endParaRPr lang="zh-CN" altLang="en-US"/>
          </a:p>
        </p:txBody>
      </p:sp>
      <p:sp>
        <p:nvSpPr>
          <p:cNvPr id="12319" name="Line 167"/>
          <p:cNvSpPr>
            <a:spLocks noChangeShapeType="1"/>
          </p:cNvSpPr>
          <p:nvPr/>
        </p:nvSpPr>
        <p:spPr bwMode="auto">
          <a:xfrm>
            <a:off x="4859338" y="3213100"/>
            <a:ext cx="358775" cy="1588"/>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2320" name="Line 168"/>
          <p:cNvSpPr>
            <a:spLocks noChangeShapeType="1"/>
          </p:cNvSpPr>
          <p:nvPr/>
        </p:nvSpPr>
        <p:spPr bwMode="auto">
          <a:xfrm flipH="1">
            <a:off x="5219700" y="2708275"/>
            <a:ext cx="0" cy="1008063"/>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2321" name="Line 42"/>
          <p:cNvSpPr>
            <a:spLocks noChangeShapeType="1"/>
          </p:cNvSpPr>
          <p:nvPr/>
        </p:nvSpPr>
        <p:spPr bwMode="auto">
          <a:xfrm>
            <a:off x="5219700" y="3213100"/>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2" name="Line 42"/>
          <p:cNvSpPr>
            <a:spLocks noChangeShapeType="1"/>
          </p:cNvSpPr>
          <p:nvPr/>
        </p:nvSpPr>
        <p:spPr bwMode="auto">
          <a:xfrm>
            <a:off x="5219700" y="3716338"/>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3" name="Line 42"/>
          <p:cNvSpPr>
            <a:spLocks noChangeShapeType="1"/>
          </p:cNvSpPr>
          <p:nvPr/>
        </p:nvSpPr>
        <p:spPr bwMode="auto">
          <a:xfrm>
            <a:off x="5219700" y="2708275"/>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4" name="Line 287"/>
          <p:cNvSpPr>
            <a:spLocks noChangeShapeType="1"/>
          </p:cNvSpPr>
          <p:nvPr/>
        </p:nvSpPr>
        <p:spPr bwMode="auto">
          <a:xfrm>
            <a:off x="4859338" y="4941888"/>
            <a:ext cx="433387" cy="0"/>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2325" name="Line 288"/>
          <p:cNvSpPr>
            <a:spLocks noChangeShapeType="1"/>
          </p:cNvSpPr>
          <p:nvPr/>
        </p:nvSpPr>
        <p:spPr bwMode="auto">
          <a:xfrm flipH="1">
            <a:off x="5292725" y="4437063"/>
            <a:ext cx="0" cy="1008062"/>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2326" name="Line 42"/>
          <p:cNvSpPr>
            <a:spLocks noChangeShapeType="1"/>
          </p:cNvSpPr>
          <p:nvPr/>
        </p:nvSpPr>
        <p:spPr bwMode="auto">
          <a:xfrm>
            <a:off x="5292725" y="4941888"/>
            <a:ext cx="358775" cy="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7" name="Line 42"/>
          <p:cNvSpPr>
            <a:spLocks noChangeShapeType="1"/>
          </p:cNvSpPr>
          <p:nvPr/>
        </p:nvSpPr>
        <p:spPr bwMode="auto">
          <a:xfrm>
            <a:off x="5292725" y="5445125"/>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8" name="Line 42"/>
          <p:cNvSpPr>
            <a:spLocks noChangeShapeType="1"/>
          </p:cNvSpPr>
          <p:nvPr/>
        </p:nvSpPr>
        <p:spPr bwMode="auto">
          <a:xfrm>
            <a:off x="5292725" y="4437063"/>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9" name="Line 42"/>
          <p:cNvSpPr>
            <a:spLocks noChangeShapeType="1"/>
          </p:cNvSpPr>
          <p:nvPr/>
        </p:nvSpPr>
        <p:spPr bwMode="auto">
          <a:xfrm>
            <a:off x="1619250" y="4005263"/>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7" name="Rectangle 24"/>
          <p:cNvSpPr>
            <a:spLocks noChangeArrowheads="1"/>
          </p:cNvSpPr>
          <p:nvPr/>
        </p:nvSpPr>
        <p:spPr bwMode="gray">
          <a:xfrm>
            <a:off x="2051050" y="3860800"/>
            <a:ext cx="2547938" cy="309563"/>
          </a:xfrm>
          <a:prstGeom prst="rect">
            <a:avLst/>
          </a:prstGeom>
          <a:gradFill rotWithShape="1">
            <a:gsLst>
              <a:gs pos="0">
                <a:schemeClr val="bg1"/>
              </a:gs>
              <a:gs pos="100000">
                <a:srgbClr val="3366CC"/>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教学实验中心</a:t>
            </a:r>
          </a:p>
        </p:txBody>
      </p:sp>
      <p:sp>
        <p:nvSpPr>
          <p:cNvPr id="46" name="Rectangle 24"/>
          <p:cNvSpPr>
            <a:spLocks noChangeArrowheads="1"/>
          </p:cNvSpPr>
          <p:nvPr/>
        </p:nvSpPr>
        <p:spPr bwMode="gray">
          <a:xfrm>
            <a:off x="2071670" y="5357826"/>
            <a:ext cx="2547937" cy="936625"/>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smtClean="0">
                <a:latin typeface="华文中宋" pitchFamily="2" charset="-122"/>
                <a:ea typeface="华文中宋" pitchFamily="2" charset="-122"/>
              </a:rPr>
              <a:t>北京市融合网络与泛在</a:t>
            </a:r>
            <a:endParaRPr lang="en-US" altLang="zh-CN" dirty="0" smtClean="0">
              <a:latin typeface="华文中宋" pitchFamily="2" charset="-122"/>
              <a:ea typeface="华文中宋" pitchFamily="2" charset="-122"/>
            </a:endParaRPr>
          </a:p>
          <a:p>
            <a:pPr algn="ctr" eaLnBrk="0" hangingPunct="0">
              <a:lnSpc>
                <a:spcPct val="120000"/>
              </a:lnSpc>
              <a:buClr>
                <a:srgbClr val="FFFFCC"/>
              </a:buClr>
              <a:buSzPct val="80000"/>
              <a:defRPr/>
            </a:pPr>
            <a:r>
              <a:rPr lang="zh-CN" altLang="en-US" dirty="0" smtClean="0">
                <a:latin typeface="华文中宋" pitchFamily="2" charset="-122"/>
                <a:ea typeface="华文中宋" pitchFamily="2" charset="-122"/>
              </a:rPr>
              <a:t>业务工程技术研究中心</a:t>
            </a:r>
            <a:endParaRPr lang="en-US" altLang="zh-CN" dirty="0" smtClean="0">
              <a:latin typeface="华文中宋" pitchFamily="2" charset="-122"/>
              <a:ea typeface="华文中宋" pitchFamily="2" charset="-122"/>
            </a:endParaRPr>
          </a:p>
        </p:txBody>
      </p:sp>
      <p:sp>
        <p:nvSpPr>
          <p:cNvPr id="47" name="Line 42"/>
          <p:cNvSpPr>
            <a:spLocks noChangeShapeType="1"/>
          </p:cNvSpPr>
          <p:nvPr/>
        </p:nvSpPr>
        <p:spPr bwMode="auto">
          <a:xfrm flipV="1">
            <a:off x="1643042" y="5929330"/>
            <a:ext cx="360363" cy="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Top)">
                                      <p:cBhvr>
                                        <p:cTn id="7" dur="500"/>
                                        <p:tgtEl>
                                          <p:spTgt spid="2"/>
                                        </p:tgtEl>
                                      </p:cBhvr>
                                    </p:animEffect>
                                  </p:childTnLst>
                                </p:cTn>
                              </p:par>
                              <p:par>
                                <p:cTn id="8" presetID="2" presetClass="entr" presetSubtype="8"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 calcmode="lin" valueType="num">
                                      <p:cBhvr additive="base">
                                        <p:cTn id="10" dur="500" fill="hold"/>
                                        <p:tgtEl>
                                          <p:spTgt spid="82"/>
                                        </p:tgtEl>
                                        <p:attrNameLst>
                                          <p:attrName>ppt_x</p:attrName>
                                        </p:attrNameLst>
                                      </p:cBhvr>
                                      <p:tavLst>
                                        <p:tav tm="0">
                                          <p:val>
                                            <p:strVal val="0-#ppt_w/2"/>
                                          </p:val>
                                        </p:tav>
                                        <p:tav tm="100000">
                                          <p:val>
                                            <p:strVal val="#ppt_x"/>
                                          </p:val>
                                        </p:tav>
                                      </p:tavLst>
                                    </p:anim>
                                    <p:anim calcmode="lin" valueType="num">
                                      <p:cBhvr additive="base">
                                        <p:cTn id="11" dur="500" fill="hold"/>
                                        <p:tgtEl>
                                          <p:spTgt spid="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62"/>
          <p:cNvGrpSpPr>
            <a:grpSpLocks/>
          </p:cNvGrpSpPr>
          <p:nvPr/>
        </p:nvGrpSpPr>
        <p:grpSpPr bwMode="auto">
          <a:xfrm>
            <a:off x="1116013" y="1143000"/>
            <a:ext cx="3600450" cy="593725"/>
            <a:chOff x="612" y="799"/>
            <a:chExt cx="2268" cy="374"/>
          </a:xfrm>
        </p:grpSpPr>
        <p:sp>
          <p:nvSpPr>
            <p:cNvPr id="1196095" name="AutoShape 63"/>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hangingPunct="0">
                <a:spcBef>
                  <a:spcPct val="20000"/>
                </a:spcBef>
                <a:buFont typeface="Arial" charset="0"/>
                <a:buNone/>
                <a:defRPr/>
              </a:pPr>
              <a:r>
                <a:rPr lang="zh-CN" altLang="en-US" sz="2800" dirty="0">
                  <a:effectLst>
                    <a:outerShdw blurRad="38100" dist="38100" dir="2700000" algn="tl">
                      <a:srgbClr val="FFFFFF"/>
                    </a:outerShdw>
                  </a:effectLst>
                  <a:latin typeface="Arial" charset="0"/>
                  <a:ea typeface="华文行楷" pitchFamily="2" charset="-122"/>
                </a:rPr>
                <a:t>学科专业</a:t>
              </a:r>
            </a:p>
          </p:txBody>
        </p:sp>
        <p:sp>
          <p:nvSpPr>
            <p:cNvPr id="1196096" name="AutoShape 64"/>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hangingPunct="0">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13320" name="Freeform 65"/>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269764" name="AutoShape 4"/>
          <p:cNvSpPr>
            <a:spLocks noChangeArrowheads="1"/>
          </p:cNvSpPr>
          <p:nvPr/>
        </p:nvSpPr>
        <p:spPr bwMode="gray">
          <a:xfrm>
            <a:off x="2268538" y="331788"/>
            <a:ext cx="4464050" cy="649287"/>
          </a:xfrm>
          <a:prstGeom prst="roundRect">
            <a:avLst>
              <a:gd name="adj" fmla="val 50000"/>
            </a:avLst>
          </a:prstGeom>
          <a:gradFill rotWithShape="1">
            <a:gsLst>
              <a:gs pos="0">
                <a:srgbClr val="FF3300"/>
              </a:gs>
              <a:gs pos="100000">
                <a:srgbClr val="FF3300">
                  <a:gamma/>
                  <a:shade val="66667"/>
                  <a:invGamma/>
                </a:srgbClr>
              </a:gs>
            </a:gsLst>
            <a:lin ang="540000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b="1" dirty="0">
                <a:solidFill>
                  <a:schemeClr val="bg1"/>
                </a:solidFill>
                <a:effectLst>
                  <a:outerShdw blurRad="38100" dist="38100" dir="2700000" algn="tl">
                    <a:srgbClr val="000000"/>
                  </a:outerShdw>
                </a:effectLst>
                <a:latin typeface="Arial" charset="0"/>
                <a:ea typeface="华文中宋" pitchFamily="2" charset="-122"/>
              </a:rPr>
              <a:t>二、学院基本情况</a:t>
            </a:r>
          </a:p>
        </p:txBody>
      </p:sp>
      <p:graphicFrame>
        <p:nvGraphicFramePr>
          <p:cNvPr id="86" name="表格 85"/>
          <p:cNvGraphicFramePr>
            <a:graphicFrameLocks noGrp="1"/>
          </p:cNvGraphicFramePr>
          <p:nvPr/>
        </p:nvGraphicFramePr>
        <p:xfrm>
          <a:off x="683568" y="1844825"/>
          <a:ext cx="7748365" cy="4488268"/>
        </p:xfrm>
        <a:graphic>
          <a:graphicData uri="http://schemas.openxmlformats.org/drawingml/2006/table">
            <a:tbl>
              <a:tblPr>
                <a:tableStyleId>{08FB837D-C827-4EFA-A057-4D05807E0F7C}</a:tableStyleId>
              </a:tblPr>
              <a:tblGrid>
                <a:gridCol w="1051620"/>
                <a:gridCol w="1080120"/>
                <a:gridCol w="1080120"/>
                <a:gridCol w="864096"/>
                <a:gridCol w="648072"/>
                <a:gridCol w="720080"/>
                <a:gridCol w="864096"/>
                <a:gridCol w="1440161"/>
              </a:tblGrid>
              <a:tr h="515082">
                <a:tc>
                  <a:txBody>
                    <a:bodyPr/>
                    <a:lstStyle/>
                    <a:p>
                      <a:pPr algn="ctr">
                        <a:spcAft>
                          <a:spcPts val="0"/>
                        </a:spcAft>
                      </a:pPr>
                      <a:r>
                        <a:rPr lang="zh-CN" sz="1800" kern="100" dirty="0">
                          <a:latin typeface="华文中宋" pitchFamily="2" charset="-122"/>
                          <a:ea typeface="华文中宋" pitchFamily="2" charset="-122"/>
                        </a:rPr>
                        <a:t>一级学科</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二级学科</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smtClean="0">
                          <a:latin typeface="华文中宋" pitchFamily="2" charset="-122"/>
                          <a:ea typeface="华文中宋" pitchFamily="2" charset="-122"/>
                        </a:rPr>
                        <a:t>北京市</a:t>
                      </a: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重点</a:t>
                      </a:r>
                      <a:r>
                        <a:rPr lang="zh-CN" sz="1800" kern="100" dirty="0">
                          <a:latin typeface="华文中宋" pitchFamily="2" charset="-122"/>
                          <a:ea typeface="华文中宋" pitchFamily="2" charset="-122"/>
                        </a:rPr>
                        <a:t>学科</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smtClean="0">
                          <a:latin typeface="华文中宋" pitchFamily="2" charset="-122"/>
                          <a:ea typeface="华文中宋" pitchFamily="2" charset="-122"/>
                        </a:rPr>
                        <a:t>博士后</a:t>
                      </a: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流动</a:t>
                      </a:r>
                      <a:r>
                        <a:rPr lang="zh-CN" sz="1800" kern="100" dirty="0">
                          <a:latin typeface="华文中宋" pitchFamily="2" charset="-122"/>
                          <a:ea typeface="华文中宋" pitchFamily="2" charset="-122"/>
                        </a:rPr>
                        <a:t>站</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博士</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硕士</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专业学位硕士</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本科专业</a:t>
                      </a:r>
                      <a:endParaRPr lang="zh-CN" sz="1800" b="0" kern="100" dirty="0">
                        <a:latin typeface="华文中宋" pitchFamily="2" charset="-122"/>
                        <a:ea typeface="华文中宋" pitchFamily="2" charset="-122"/>
                        <a:cs typeface="Times New Roman"/>
                      </a:endParaRPr>
                    </a:p>
                  </a:txBody>
                  <a:tcPr marL="68580" marR="68580" marT="0" marB="0" anchor="ctr"/>
                </a:tc>
              </a:tr>
              <a:tr h="515082">
                <a:tc rowSpan="3">
                  <a:txBody>
                    <a:bodyPr/>
                    <a:lstStyle/>
                    <a:p>
                      <a:pPr algn="ctr">
                        <a:spcAft>
                          <a:spcPts val="0"/>
                        </a:spcAft>
                      </a:pPr>
                      <a:r>
                        <a:rPr lang="zh-CN" sz="1800" kern="100" dirty="0">
                          <a:latin typeface="华文中宋" pitchFamily="2" charset="-122"/>
                          <a:ea typeface="华文中宋" pitchFamily="2" charset="-122"/>
                        </a:rPr>
                        <a:t>计算机科学与技术</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smtClean="0">
                          <a:latin typeface="华文中宋" pitchFamily="2" charset="-122"/>
                          <a:ea typeface="华文中宋" pitchFamily="2" charset="-122"/>
                        </a:rPr>
                        <a:t>计算机</a:t>
                      </a: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系统</a:t>
                      </a:r>
                      <a:r>
                        <a:rPr lang="zh-CN" sz="1800" kern="100" dirty="0">
                          <a:latin typeface="华文中宋" pitchFamily="2" charset="-122"/>
                          <a:ea typeface="华文中宋" pitchFamily="2" charset="-122"/>
                        </a:rPr>
                        <a:t>结构 </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3">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3">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3">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2">
                  <a:txBody>
                    <a:bodyPr/>
                    <a:lstStyle/>
                    <a:p>
                      <a:pPr algn="ctr">
                        <a:spcAft>
                          <a:spcPts val="0"/>
                        </a:spcAft>
                      </a:pPr>
                      <a:endParaRPr lang="zh-CN" sz="1800" kern="100" dirty="0">
                        <a:latin typeface="华文中宋" pitchFamily="2" charset="-122"/>
                        <a:ea typeface="华文中宋" pitchFamily="2" charset="-122"/>
                        <a:cs typeface="Times New Roman"/>
                      </a:endParaRPr>
                    </a:p>
                  </a:txBody>
                  <a:tcPr marL="68580" marR="68580" marT="0" marB="0" anchor="ctr"/>
                </a:tc>
                <a:tc rowSpan="7">
                  <a:txBody>
                    <a:bodyPr/>
                    <a:lstStyle/>
                    <a:p>
                      <a:pPr algn="ctr">
                        <a:spcAft>
                          <a:spcPts val="0"/>
                        </a:spcAft>
                      </a:pPr>
                      <a:r>
                        <a:rPr lang="zh-CN" sz="1800" kern="100" dirty="0">
                          <a:latin typeface="华文中宋" pitchFamily="2" charset="-122"/>
                          <a:ea typeface="华文中宋" pitchFamily="2" charset="-122"/>
                        </a:rPr>
                        <a:t>计算机科学与</a:t>
                      </a:r>
                      <a:r>
                        <a:rPr lang="zh-CN" sz="1800" kern="100" dirty="0" smtClean="0">
                          <a:latin typeface="华文中宋" pitchFamily="2" charset="-122"/>
                          <a:ea typeface="华文中宋" pitchFamily="2" charset="-122"/>
                        </a:rPr>
                        <a:t>技术</a:t>
                      </a:r>
                      <a:r>
                        <a:rPr lang="en-US" sz="1800" kern="100" dirty="0" smtClean="0">
                          <a:latin typeface="华文中宋" pitchFamily="2" charset="-122"/>
                          <a:ea typeface="华文中宋" pitchFamily="2" charset="-122"/>
                        </a:rPr>
                        <a:t>*</a:t>
                      </a:r>
                    </a:p>
                    <a:p>
                      <a:pPr algn="ctr">
                        <a:spcAft>
                          <a:spcPts val="0"/>
                        </a:spcAft>
                      </a:pPr>
                      <a:endParaRPr lang="en-US"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信息安全</a:t>
                      </a:r>
                      <a:endParaRPr lang="en-US" altLang="zh-CN" sz="1800" kern="100" dirty="0" smtClean="0">
                        <a:latin typeface="华文中宋" pitchFamily="2" charset="-122"/>
                        <a:ea typeface="华文中宋" pitchFamily="2" charset="-122"/>
                      </a:endParaRPr>
                    </a:p>
                    <a:p>
                      <a:pPr algn="ctr">
                        <a:spcAft>
                          <a:spcPts val="0"/>
                        </a:spcAft>
                      </a:pPr>
                      <a:endParaRPr lang="en-US" altLang="zh-CN" sz="1800" kern="100" dirty="0" smtClean="0">
                        <a:latin typeface="华文中宋" pitchFamily="2" charset="-122"/>
                        <a:ea typeface="华文中宋" pitchFamily="2" charset="-122"/>
                      </a:endParaRPr>
                    </a:p>
                    <a:p>
                      <a:pPr algn="ctr">
                        <a:spcAft>
                          <a:spcPts val="0"/>
                        </a:spcAft>
                      </a:pPr>
                      <a:endParaRPr lang="zh-CN" sz="1800" kern="100" dirty="0">
                        <a:latin typeface="华文中宋" pitchFamily="2" charset="-122"/>
                        <a:ea typeface="华文中宋" pitchFamily="2" charset="-122"/>
                      </a:endParaRPr>
                    </a:p>
                    <a:p>
                      <a:pPr algn="ctr">
                        <a:spcAft>
                          <a:spcPts val="0"/>
                        </a:spcAft>
                      </a:pPr>
                      <a:r>
                        <a:rPr lang="zh-CN" sz="1800" kern="100" dirty="0">
                          <a:latin typeface="华文中宋" pitchFamily="2" charset="-122"/>
                          <a:ea typeface="华文中宋" pitchFamily="2" charset="-122"/>
                        </a:rPr>
                        <a:t>通信</a:t>
                      </a:r>
                      <a:r>
                        <a:rPr lang="zh-CN" sz="1800" kern="100" dirty="0" smtClean="0">
                          <a:latin typeface="华文中宋" pitchFamily="2" charset="-122"/>
                          <a:ea typeface="华文中宋" pitchFamily="2" charset="-122"/>
                        </a:rPr>
                        <a:t>工程</a:t>
                      </a:r>
                      <a:endParaRPr lang="en-US" altLang="zh-CN" sz="1800" kern="100" dirty="0" smtClean="0">
                        <a:latin typeface="华文中宋" pitchFamily="2" charset="-122"/>
                        <a:ea typeface="华文中宋" pitchFamily="2" charset="-122"/>
                      </a:endParaRPr>
                    </a:p>
                    <a:p>
                      <a:pPr algn="ctr">
                        <a:spcAft>
                          <a:spcPts val="0"/>
                        </a:spcAft>
                      </a:pP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物联网工程</a:t>
                      </a:r>
                      <a:r>
                        <a:rPr lang="en-US" sz="1800" kern="100" dirty="0" smtClean="0">
                          <a:latin typeface="华文中宋" pitchFamily="2" charset="-122"/>
                          <a:ea typeface="华文中宋" pitchFamily="2" charset="-122"/>
                        </a:rPr>
                        <a:t>*</a:t>
                      </a:r>
                    </a:p>
                    <a:p>
                      <a:pPr algn="ctr">
                        <a:spcAft>
                          <a:spcPts val="0"/>
                        </a:spcAft>
                      </a:pPr>
                      <a:endParaRPr lang="en-US"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电子</a:t>
                      </a:r>
                      <a:r>
                        <a:rPr lang="zh-CN" sz="1800" kern="100" dirty="0">
                          <a:latin typeface="华文中宋" pitchFamily="2" charset="-122"/>
                          <a:ea typeface="华文中宋" pitchFamily="2" charset="-122"/>
                        </a:rPr>
                        <a:t>信息工程</a:t>
                      </a:r>
                      <a:endParaRPr lang="zh-CN" sz="1800" kern="100" dirty="0">
                        <a:latin typeface="华文中宋" pitchFamily="2" charset="-122"/>
                        <a:ea typeface="华文中宋" pitchFamily="2" charset="-122"/>
                        <a:cs typeface="Times New Roman"/>
                      </a:endParaRPr>
                    </a:p>
                  </a:txBody>
                  <a:tcPr marL="68580" marR="68580" marT="0" marB="0" anchor="ctr"/>
                </a:tc>
              </a:tr>
              <a:tr h="52554">
                <a:tc vMerge="1">
                  <a:txBody>
                    <a:bodyPr/>
                    <a:lstStyle/>
                    <a:p>
                      <a:endParaRPr lang="zh-CN" altLang="en-US"/>
                    </a:p>
                  </a:txBody>
                  <a:tcPr/>
                </a:tc>
                <a:tc rowSpan="2">
                  <a:txBody>
                    <a:bodyPr/>
                    <a:lstStyle/>
                    <a:p>
                      <a:pPr algn="ctr">
                        <a:spcAft>
                          <a:spcPts val="0"/>
                        </a:spcAft>
                      </a:pPr>
                      <a:r>
                        <a:rPr lang="zh-CN" sz="1800" kern="100" dirty="0" smtClean="0">
                          <a:latin typeface="华文中宋" pitchFamily="2" charset="-122"/>
                          <a:ea typeface="华文中宋" pitchFamily="2" charset="-122"/>
                        </a:rPr>
                        <a:t>计算机</a:t>
                      </a: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应用技术</a:t>
                      </a:r>
                      <a:endParaRPr lang="zh-CN" sz="1800" kern="100" dirty="0">
                        <a:latin typeface="华文中宋" pitchFamily="2" charset="-122"/>
                        <a:ea typeface="华文中宋" pitchFamily="2" charset="-122"/>
                        <a:cs typeface="Times New Roman"/>
                      </a:endParaRPr>
                    </a:p>
                  </a:txBody>
                  <a:tcPr marL="68580" marR="68580" marT="0" marB="0" anchor="ctr"/>
                </a:tc>
                <a:tc rowSpan="2">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462528">
                <a:tc vMerge="1">
                  <a:txBody>
                    <a:bodyPr/>
                    <a:lstStyle/>
                    <a:p>
                      <a:endParaRPr lang="zh-CN" altLang="en-US"/>
                    </a:p>
                  </a:txBody>
                  <a:tcPr/>
                </a:tc>
                <a:tc vMerge="1">
                  <a:txBody>
                    <a:bodyPr/>
                    <a:lstStyle/>
                    <a:p>
                      <a:pPr algn="ctr">
                        <a:spcAft>
                          <a:spcPts val="0"/>
                        </a:spcAft>
                      </a:pPr>
                      <a:endParaRPr lang="zh-CN" sz="1400" kern="100" dirty="0">
                        <a:latin typeface="Calibri"/>
                        <a:ea typeface="宋体"/>
                        <a:cs typeface="Times New Roman"/>
                      </a:endParaRPr>
                    </a:p>
                  </a:txBody>
                  <a:tcPr marL="68580" marR="68580" marT="0" marB="0" anchor="ctr"/>
                </a:tc>
                <a:tc vMerge="1">
                  <a:txBody>
                    <a:bodyPr/>
                    <a:lstStyle/>
                    <a:p>
                      <a:pPr algn="ctr">
                        <a:spcAft>
                          <a:spcPts val="0"/>
                        </a:spcAft>
                      </a:pPr>
                      <a:endParaRPr lang="zh-CN" sz="1400" b="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r>
              <a:tr h="347653">
                <a:tc>
                  <a:txBody>
                    <a:bodyPr/>
                    <a:lstStyle/>
                    <a:p>
                      <a:pPr algn="ctr">
                        <a:spcAft>
                          <a:spcPts val="0"/>
                        </a:spcAft>
                      </a:pPr>
                      <a:r>
                        <a:rPr lang="zh-CN" sz="1800" kern="100" dirty="0">
                          <a:latin typeface="华文中宋" pitchFamily="2" charset="-122"/>
                          <a:ea typeface="华文中宋" pitchFamily="2" charset="-122"/>
                        </a:rPr>
                        <a:t>软件工程</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endParaRPr lang="en-US"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altLang="en-US" sz="1800" b="1" kern="100" dirty="0" smtClean="0">
                          <a:latin typeface="华文中宋" pitchFamily="2" charset="-122"/>
                          <a:ea typeface="华文中宋" pitchFamily="2" charset="-122"/>
                        </a:rPr>
                        <a:t>√</a:t>
                      </a:r>
                      <a:endParaRPr lang="zh-CN" altLang="en-US" sz="1800" b="1"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r>
              <a:tr h="515082">
                <a:tc rowSpan="2">
                  <a:txBody>
                    <a:bodyPr/>
                    <a:lstStyle/>
                    <a:p>
                      <a:pPr algn="ctr">
                        <a:spcAft>
                          <a:spcPts val="0"/>
                        </a:spcAft>
                      </a:pPr>
                      <a:r>
                        <a:rPr lang="zh-CN" altLang="en-US" sz="1800" kern="100" dirty="0" smtClean="0">
                          <a:latin typeface="华文中宋" pitchFamily="2" charset="-122"/>
                          <a:ea typeface="华文中宋" pitchFamily="2" charset="-122"/>
                        </a:rPr>
                        <a:t>信息与通信工程</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通信</a:t>
                      </a:r>
                      <a:r>
                        <a:rPr lang="zh-CN" sz="1800" kern="100" dirty="0" smtClean="0">
                          <a:latin typeface="华文中宋" pitchFamily="2" charset="-122"/>
                          <a:ea typeface="华文中宋" pitchFamily="2" charset="-122"/>
                        </a:rPr>
                        <a:t>与</a:t>
                      </a: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信息系统</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kern="100" dirty="0" smtClean="0">
                          <a:latin typeface="华文中宋" pitchFamily="2" charset="-122"/>
                          <a:ea typeface="华文中宋" pitchFamily="2" charset="-122"/>
                        </a:rPr>
                        <a:t>√</a:t>
                      </a:r>
                      <a:endParaRPr lang="zh-CN" altLang="en-US" sz="1800" b="1" kern="100" dirty="0" smtClean="0">
                        <a:latin typeface="华文中宋" pitchFamily="2" charset="-122"/>
                        <a:ea typeface="华文中宋" pitchFamily="2" charset="-122"/>
                        <a:cs typeface="Times New Roman"/>
                      </a:endParaRPr>
                    </a:p>
                  </a:txBody>
                  <a:tcPr marL="68580" marR="68580" marT="0" marB="0" anchor="ctr"/>
                </a:tc>
                <a:tc rowSpan="2">
                  <a:txBody>
                    <a:bodyPr/>
                    <a:lstStyle/>
                    <a:p>
                      <a:pPr algn="ctr">
                        <a:spcAft>
                          <a:spcPts val="0"/>
                        </a:spcAft>
                      </a:pPr>
                      <a:r>
                        <a:rPr lang="zh-CN" altLang="en-US" sz="1800" b="1" kern="100" dirty="0" smtClean="0">
                          <a:latin typeface="华文中宋" pitchFamily="2" charset="-122"/>
                          <a:ea typeface="华文中宋" pitchFamily="2" charset="-122"/>
                        </a:rPr>
                        <a:t>√</a:t>
                      </a:r>
                      <a:endParaRPr lang="zh-CN" altLang="en-US" sz="1800" b="1"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2">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3">
                  <a:txBody>
                    <a:bodyPr/>
                    <a:lstStyle/>
                    <a:p>
                      <a:pPr algn="ctr">
                        <a:spcAft>
                          <a:spcPts val="0"/>
                        </a:spcAft>
                      </a:pPr>
                      <a:r>
                        <a:rPr lang="zh-CN" sz="1800" b="1" kern="100" dirty="0">
                          <a:latin typeface="华文中宋" pitchFamily="2" charset="-122"/>
                          <a:ea typeface="华文中宋" pitchFamily="2" charset="-122"/>
                        </a:rPr>
                        <a:t>√</a:t>
                      </a:r>
                    </a:p>
                    <a:p>
                      <a:pPr algn="ctr">
                        <a:spcAft>
                          <a:spcPts val="0"/>
                        </a:spcAft>
                      </a:pPr>
                      <a:r>
                        <a:rPr lang="zh-CN" sz="1800" kern="100" dirty="0">
                          <a:latin typeface="华文中宋" pitchFamily="2" charset="-122"/>
                          <a:ea typeface="华文中宋" pitchFamily="2" charset="-122"/>
                        </a:rPr>
                        <a:t>（电子与通信工程）</a:t>
                      </a:r>
                      <a:endParaRPr lang="zh-CN" sz="1800"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r>
              <a:tr h="515082">
                <a:tc vMerge="1">
                  <a:txBody>
                    <a:bodyPr/>
                    <a:lstStyle/>
                    <a:p>
                      <a:endParaRPr lang="zh-CN" altLang="en-US"/>
                    </a:p>
                  </a:txBody>
                  <a:tcPr/>
                </a:tc>
                <a:tc>
                  <a:txBody>
                    <a:bodyPr/>
                    <a:lstStyle/>
                    <a:p>
                      <a:pPr algn="ctr">
                        <a:spcAft>
                          <a:spcPts val="0"/>
                        </a:spcAft>
                      </a:pPr>
                      <a:r>
                        <a:rPr lang="zh-CN" altLang="en-US" sz="1800" kern="100" dirty="0" smtClean="0">
                          <a:latin typeface="华文中宋" pitchFamily="2" charset="-122"/>
                          <a:ea typeface="华文中宋" pitchFamily="2" charset="-122"/>
                        </a:rPr>
                        <a:t>信号与</a:t>
                      </a:r>
                      <a:endParaRPr lang="en-US" altLang="zh-CN" sz="1800" kern="100" dirty="0" smtClean="0">
                        <a:latin typeface="华文中宋" pitchFamily="2" charset="-122"/>
                        <a:ea typeface="华文中宋" pitchFamily="2" charset="-122"/>
                      </a:endParaRPr>
                    </a:p>
                    <a:p>
                      <a:pPr algn="ctr">
                        <a:spcAft>
                          <a:spcPts val="0"/>
                        </a:spcAft>
                      </a:pPr>
                      <a:r>
                        <a:rPr lang="zh-CN" altLang="en-US" sz="1800" kern="100" dirty="0" smtClean="0">
                          <a:latin typeface="华文中宋" pitchFamily="2" charset="-122"/>
                          <a:ea typeface="华文中宋" pitchFamily="2" charset="-122"/>
                        </a:rPr>
                        <a:t>信息</a:t>
                      </a:r>
                      <a:r>
                        <a:rPr lang="zh-CN" sz="1800" kern="100" dirty="0" smtClean="0">
                          <a:latin typeface="华文中宋" pitchFamily="2" charset="-122"/>
                          <a:ea typeface="华文中宋" pitchFamily="2" charset="-122"/>
                        </a:rPr>
                        <a:t>处理</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sz="1800" b="0"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c>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1397415">
                <a:tc>
                  <a:txBody>
                    <a:bodyPr/>
                    <a:lstStyle/>
                    <a:p>
                      <a:pPr algn="ctr">
                        <a:spcAft>
                          <a:spcPts val="0"/>
                        </a:spcAft>
                      </a:pPr>
                      <a:r>
                        <a:rPr lang="zh-CN" sz="1800" kern="100" dirty="0">
                          <a:latin typeface="华文中宋" pitchFamily="2" charset="-122"/>
                          <a:ea typeface="华文中宋" pitchFamily="2" charset="-122"/>
                        </a:rPr>
                        <a:t>电子科学与技术</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endParaRPr lang="en-US"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r>
            </a:tbl>
          </a:graphicData>
        </a:graphic>
      </p:graphicFrame>
      <p:sp>
        <p:nvSpPr>
          <p:cNvPr id="8" name="矩形 7"/>
          <p:cNvSpPr/>
          <p:nvPr/>
        </p:nvSpPr>
        <p:spPr>
          <a:xfrm>
            <a:off x="611188" y="6381750"/>
            <a:ext cx="6032500" cy="307975"/>
          </a:xfrm>
          <a:prstGeom prst="rect">
            <a:avLst/>
          </a:prstGeom>
        </p:spPr>
        <p:txBody>
          <a:bodyPr>
            <a:spAutoFit/>
          </a:bodyPr>
          <a:lstStyle/>
          <a:p>
            <a:pPr>
              <a:defRPr/>
            </a:pPr>
            <a:r>
              <a:rPr lang="zh-CN" altLang="en-US" sz="1400" b="1" kern="100" dirty="0">
                <a:solidFill>
                  <a:prstClr val="black"/>
                </a:solidFill>
                <a:latin typeface="Arial" charset="0"/>
              </a:rPr>
              <a:t>注：</a:t>
            </a:r>
            <a:r>
              <a:rPr lang="zh-CN" altLang="en-US" sz="1400" kern="100" dirty="0">
                <a:latin typeface="Arial" charset="0"/>
              </a:rPr>
              <a:t>带</a:t>
            </a:r>
            <a:r>
              <a:rPr lang="en-US" altLang="zh-CN" sz="1400" kern="100" dirty="0">
                <a:latin typeface="Arial" charset="0"/>
              </a:rPr>
              <a:t>*</a:t>
            </a:r>
            <a:r>
              <a:rPr lang="zh-CN" altLang="en-US" sz="1400" kern="100" dirty="0">
                <a:latin typeface="Arial" charset="0"/>
              </a:rPr>
              <a:t>专业为国家级特色专业。</a:t>
            </a:r>
          </a:p>
        </p:txBody>
      </p:sp>
    </p:spTree>
  </p:cSld>
  <p:clrMapOvr>
    <a:masterClrMapping/>
  </p:clrMapOvr>
  <p:transition spd="med">
    <p:circl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EAD437C4-7B14-4BFA-B13F-B8A604531AF1}"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8</a:t>
            </a:fld>
            <a:endParaRPr lang="en-US" altLang="zh-CN" sz="1200">
              <a:solidFill>
                <a:schemeClr val="tx2">
                  <a:shade val="90000"/>
                </a:schemeClr>
              </a:solidFill>
              <a:latin typeface="+mn-lt"/>
              <a:ea typeface="+mn-ea"/>
            </a:endParaRPr>
          </a:p>
        </p:txBody>
      </p:sp>
      <p:sp>
        <p:nvSpPr>
          <p:cNvPr id="14339" name="Line 4"/>
          <p:cNvSpPr>
            <a:spLocks noChangeShapeType="1"/>
          </p:cNvSpPr>
          <p:nvPr/>
        </p:nvSpPr>
        <p:spPr bwMode="auto">
          <a:xfrm>
            <a:off x="1390650" y="1519238"/>
            <a:ext cx="930275" cy="0"/>
          </a:xfrm>
          <a:prstGeom prst="line">
            <a:avLst/>
          </a:prstGeom>
          <a:noFill/>
          <a:ln w="12700" cap="sq">
            <a:noFill/>
            <a:round/>
            <a:headEnd/>
            <a:tailEnd/>
          </a:ln>
        </p:spPr>
        <p:txBody>
          <a:bodyPr/>
          <a:lstStyle/>
          <a:p>
            <a:endParaRPr lang="zh-CN" altLang="en-US"/>
          </a:p>
        </p:txBody>
      </p:sp>
      <p:sp>
        <p:nvSpPr>
          <p:cNvPr id="14340" name="Line 5"/>
          <p:cNvSpPr>
            <a:spLocks noChangeShapeType="1"/>
          </p:cNvSpPr>
          <p:nvPr/>
        </p:nvSpPr>
        <p:spPr bwMode="auto">
          <a:xfrm>
            <a:off x="2320925" y="1519238"/>
            <a:ext cx="182563" cy="0"/>
          </a:xfrm>
          <a:prstGeom prst="line">
            <a:avLst/>
          </a:prstGeom>
          <a:noFill/>
          <a:ln w="12700" cap="sq">
            <a:noFill/>
            <a:round/>
            <a:headEnd/>
            <a:tailEnd/>
          </a:ln>
        </p:spPr>
        <p:txBody>
          <a:bodyPr/>
          <a:lstStyle/>
          <a:p>
            <a:endParaRPr lang="zh-CN" altLang="en-US"/>
          </a:p>
        </p:txBody>
      </p:sp>
      <p:grpSp>
        <p:nvGrpSpPr>
          <p:cNvPr id="14341" name="Group 61"/>
          <p:cNvGrpSpPr>
            <a:grpSpLocks/>
          </p:cNvGrpSpPr>
          <p:nvPr/>
        </p:nvGrpSpPr>
        <p:grpSpPr bwMode="auto">
          <a:xfrm>
            <a:off x="1116013" y="1268413"/>
            <a:ext cx="3600450" cy="593725"/>
            <a:chOff x="612" y="799"/>
            <a:chExt cx="2268" cy="374"/>
          </a:xfrm>
        </p:grpSpPr>
        <p:sp>
          <p:nvSpPr>
            <p:cNvPr id="1198142" name="AutoShape 62"/>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师资队伍</a:t>
              </a:r>
              <a:endParaRPr lang="en-US" altLang="zh-CN" sz="2800" dirty="0">
                <a:effectLst>
                  <a:outerShdw blurRad="38100" dist="38100" dir="2700000" algn="tl">
                    <a:srgbClr val="C0C0C0"/>
                  </a:outerShdw>
                </a:effectLst>
                <a:latin typeface="Arial" charset="0"/>
                <a:ea typeface="华文行楷" pitchFamily="2" charset="-122"/>
              </a:endParaRPr>
            </a:p>
          </p:txBody>
        </p:sp>
        <p:sp>
          <p:nvSpPr>
            <p:cNvPr id="1198143" name="AutoShape 63"/>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14391" name="Freeform 64"/>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269764" name="AutoShape 4"/>
          <p:cNvSpPr>
            <a:spLocks noChangeArrowheads="1"/>
          </p:cNvSpPr>
          <p:nvPr/>
        </p:nvSpPr>
        <p:spPr bwMode="gray">
          <a:xfrm>
            <a:off x="2268538" y="331788"/>
            <a:ext cx="4464050" cy="649287"/>
          </a:xfrm>
          <a:prstGeom prst="roundRect">
            <a:avLst>
              <a:gd name="adj" fmla="val 50000"/>
            </a:avLst>
          </a:prstGeom>
          <a:gradFill rotWithShape="1">
            <a:gsLst>
              <a:gs pos="0">
                <a:srgbClr val="FF3300"/>
              </a:gs>
              <a:gs pos="100000">
                <a:srgbClr val="FF3300">
                  <a:gamma/>
                  <a:shade val="66667"/>
                  <a:invGamma/>
                </a:srgbClr>
              </a:gs>
            </a:gsLst>
            <a:lin ang="540000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Arial" charset="0"/>
                <a:ea typeface="华文中宋" pitchFamily="2" charset="-122"/>
              </a:rPr>
              <a:t>二、学院基本情况</a:t>
            </a:r>
          </a:p>
        </p:txBody>
      </p:sp>
      <p:sp>
        <p:nvSpPr>
          <p:cNvPr id="14343" name="Line 7"/>
          <p:cNvSpPr>
            <a:spLocks noChangeShapeType="1"/>
          </p:cNvSpPr>
          <p:nvPr/>
        </p:nvSpPr>
        <p:spPr bwMode="auto">
          <a:xfrm>
            <a:off x="4038600" y="2117725"/>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4" name="Line 7"/>
          <p:cNvSpPr>
            <a:spLocks noChangeShapeType="1"/>
          </p:cNvSpPr>
          <p:nvPr/>
        </p:nvSpPr>
        <p:spPr bwMode="auto">
          <a:xfrm>
            <a:off x="3824288" y="190976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5" name="Line 8"/>
          <p:cNvSpPr>
            <a:spLocks noChangeShapeType="1"/>
          </p:cNvSpPr>
          <p:nvPr/>
        </p:nvSpPr>
        <p:spPr bwMode="auto">
          <a:xfrm>
            <a:off x="6991350" y="22494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6" name="Line 9"/>
          <p:cNvSpPr>
            <a:spLocks noChangeShapeType="1"/>
          </p:cNvSpPr>
          <p:nvPr/>
        </p:nvSpPr>
        <p:spPr bwMode="auto">
          <a:xfrm>
            <a:off x="6991350" y="2686050"/>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7" name="Line 11"/>
          <p:cNvSpPr>
            <a:spLocks noChangeShapeType="1"/>
          </p:cNvSpPr>
          <p:nvPr/>
        </p:nvSpPr>
        <p:spPr bwMode="auto">
          <a:xfrm>
            <a:off x="6991350" y="31210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8" name="Line 13"/>
          <p:cNvSpPr>
            <a:spLocks noChangeShapeType="1"/>
          </p:cNvSpPr>
          <p:nvPr/>
        </p:nvSpPr>
        <p:spPr bwMode="auto">
          <a:xfrm>
            <a:off x="6991350" y="355917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9" name="Line 14"/>
          <p:cNvSpPr>
            <a:spLocks noChangeShapeType="1"/>
          </p:cNvSpPr>
          <p:nvPr/>
        </p:nvSpPr>
        <p:spPr bwMode="auto">
          <a:xfrm>
            <a:off x="6991350" y="39973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0" name="Line 16"/>
          <p:cNvSpPr>
            <a:spLocks noChangeShapeType="1"/>
          </p:cNvSpPr>
          <p:nvPr/>
        </p:nvSpPr>
        <p:spPr bwMode="auto">
          <a:xfrm>
            <a:off x="6991350" y="4435475"/>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1" name="Line 18"/>
          <p:cNvSpPr>
            <a:spLocks noChangeShapeType="1"/>
          </p:cNvSpPr>
          <p:nvPr/>
        </p:nvSpPr>
        <p:spPr bwMode="auto">
          <a:xfrm>
            <a:off x="6991350" y="48704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2" name="Line 20"/>
          <p:cNvSpPr>
            <a:spLocks noChangeShapeType="1"/>
          </p:cNvSpPr>
          <p:nvPr/>
        </p:nvSpPr>
        <p:spPr bwMode="auto">
          <a:xfrm>
            <a:off x="6991350" y="530701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3" name="Line 15"/>
          <p:cNvSpPr>
            <a:spLocks noChangeShapeType="1"/>
          </p:cNvSpPr>
          <p:nvPr/>
        </p:nvSpPr>
        <p:spPr bwMode="auto">
          <a:xfrm>
            <a:off x="7381875" y="4094163"/>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4" name="Line 17"/>
          <p:cNvSpPr>
            <a:spLocks noChangeShapeType="1"/>
          </p:cNvSpPr>
          <p:nvPr/>
        </p:nvSpPr>
        <p:spPr bwMode="auto">
          <a:xfrm>
            <a:off x="7381875" y="4532313"/>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5" name="Line 19"/>
          <p:cNvSpPr>
            <a:spLocks noChangeShapeType="1"/>
          </p:cNvSpPr>
          <p:nvPr/>
        </p:nvSpPr>
        <p:spPr bwMode="auto">
          <a:xfrm>
            <a:off x="7381875" y="49672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6" name="Line 21"/>
          <p:cNvSpPr>
            <a:spLocks noChangeShapeType="1"/>
          </p:cNvSpPr>
          <p:nvPr/>
        </p:nvSpPr>
        <p:spPr bwMode="auto">
          <a:xfrm>
            <a:off x="7381875" y="54038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39" name="AutoShape 31"/>
          <p:cNvSpPr>
            <a:spLocks noChangeArrowheads="1"/>
          </p:cNvSpPr>
          <p:nvPr/>
        </p:nvSpPr>
        <p:spPr bwMode="auto">
          <a:xfrm>
            <a:off x="1143000" y="4500563"/>
            <a:ext cx="6929438" cy="1806575"/>
          </a:xfrm>
          <a:prstGeom prst="roundRect">
            <a:avLst>
              <a:gd name="adj" fmla="val 16667"/>
            </a:avLst>
          </a:prstGeom>
          <a:solidFill>
            <a:schemeClr val="bg1">
              <a:alpha val="59999"/>
            </a:schemeClr>
          </a:solidFill>
          <a:ln w="25400">
            <a:solidFill>
              <a:srgbClr val="0066CC"/>
            </a:solidFill>
            <a:round/>
            <a:headEnd/>
            <a:tailEnd/>
          </a:ln>
        </p:spPr>
        <p:txBody>
          <a:bodyPr lIns="90000" tIns="46800" rIns="90000" bIns="46800" anchor="ctr">
            <a:spAutoFit/>
          </a:bodyPr>
          <a:lstStyle/>
          <a:p>
            <a:pPr eaLnBrk="0" hangingPunct="0">
              <a:buClr>
                <a:srgbClr val="FFFFCC"/>
              </a:buClr>
              <a:buSzPct val="80000"/>
            </a:pPr>
            <a:r>
              <a:rPr lang="zh-CN" altLang="en-US" sz="2000" b="1" dirty="0">
                <a:latin typeface="Calibri" pitchFamily="34" charset="0"/>
              </a:rPr>
              <a:t>         </a:t>
            </a:r>
            <a:r>
              <a:rPr lang="zh-CN" altLang="en-US" sz="2000" dirty="0">
                <a:latin typeface="华文中宋" pitchFamily="2" charset="-122"/>
                <a:ea typeface="华文中宋" pitchFamily="2" charset="-122"/>
              </a:rPr>
              <a:t>学院拥有一支知识结构合理、年龄结构合理、学术思想活跃的一流师资队伍，教职工</a:t>
            </a:r>
            <a:r>
              <a:rPr lang="zh-CN" altLang="en-US" sz="2000" dirty="0" smtClean="0">
                <a:latin typeface="华文中宋" pitchFamily="2" charset="-122"/>
                <a:ea typeface="华文中宋" pitchFamily="2" charset="-122"/>
              </a:rPr>
              <a:t>总数</a:t>
            </a:r>
            <a:r>
              <a:rPr lang="en-US" altLang="zh-CN" sz="2000" dirty="0" smtClean="0">
                <a:latin typeface="华文中宋" pitchFamily="2" charset="-122"/>
                <a:ea typeface="华文中宋" pitchFamily="2" charset="-122"/>
              </a:rPr>
              <a:t>120</a:t>
            </a:r>
            <a:r>
              <a:rPr lang="zh-CN" altLang="en-US" sz="2000" dirty="0" smtClean="0">
                <a:latin typeface="华文中宋" pitchFamily="2" charset="-122"/>
                <a:ea typeface="华文中宋" pitchFamily="2" charset="-122"/>
              </a:rPr>
              <a:t>人</a:t>
            </a:r>
            <a:r>
              <a:rPr lang="zh-CN" altLang="en-US" sz="2000" dirty="0">
                <a:latin typeface="华文中宋" pitchFamily="2" charset="-122"/>
                <a:ea typeface="华文中宋" pitchFamily="2" charset="-122"/>
              </a:rPr>
              <a:t>，其中专任</a:t>
            </a:r>
            <a:r>
              <a:rPr lang="zh-CN" altLang="en-US" sz="2000" dirty="0" smtClean="0">
                <a:latin typeface="华文中宋" pitchFamily="2" charset="-122"/>
                <a:ea typeface="华文中宋" pitchFamily="2" charset="-122"/>
              </a:rPr>
              <a:t>教师</a:t>
            </a:r>
            <a:r>
              <a:rPr lang="en-US" altLang="zh-CN" sz="2000" dirty="0" smtClean="0">
                <a:latin typeface="华文中宋" pitchFamily="2" charset="-122"/>
                <a:ea typeface="华文中宋" pitchFamily="2" charset="-122"/>
              </a:rPr>
              <a:t>90</a:t>
            </a:r>
            <a:r>
              <a:rPr lang="zh-CN" altLang="en-US" sz="2000" dirty="0" smtClean="0">
                <a:latin typeface="华文中宋" pitchFamily="2" charset="-122"/>
                <a:ea typeface="华文中宋" pitchFamily="2" charset="-122"/>
              </a:rPr>
              <a:t>人，</a:t>
            </a:r>
            <a:r>
              <a:rPr lang="en-US" altLang="zh-CN" sz="2000" dirty="0" smtClean="0">
                <a:solidFill>
                  <a:srgbClr val="FF0000"/>
                </a:solidFill>
                <a:latin typeface="华文中宋" pitchFamily="2" charset="-122"/>
                <a:ea typeface="华文中宋" pitchFamily="2" charset="-122"/>
              </a:rPr>
              <a:t>82.6%</a:t>
            </a:r>
            <a:r>
              <a:rPr lang="zh-CN" altLang="en-US" sz="2000" dirty="0">
                <a:latin typeface="华文中宋" pitchFamily="2" charset="-122"/>
                <a:ea typeface="华文中宋" pitchFamily="2" charset="-122"/>
              </a:rPr>
              <a:t>为博士以上学历。还有一支以中国工程院原副院长邬贺铨院士、国家“千人计划”特聘专家刘明博士等领衔的</a:t>
            </a:r>
            <a:r>
              <a:rPr lang="en-US" altLang="zh-CN" sz="2000" dirty="0">
                <a:latin typeface="华文中宋" pitchFamily="2" charset="-122"/>
                <a:ea typeface="华文中宋" pitchFamily="2" charset="-122"/>
              </a:rPr>
              <a:t>20</a:t>
            </a:r>
            <a:r>
              <a:rPr lang="zh-CN" altLang="en-US" sz="2000" dirty="0">
                <a:latin typeface="华文中宋" pitchFamily="2" charset="-122"/>
                <a:ea typeface="华文中宋" pitchFamily="2" charset="-122"/>
              </a:rPr>
              <a:t>余名国内外知名教授组成的兼职教授队伍。</a:t>
            </a:r>
            <a:endParaRPr lang="en-US" altLang="zh-CN" sz="2000" dirty="0">
              <a:latin typeface="华文中宋" pitchFamily="2" charset="-122"/>
              <a:ea typeface="华文中宋" pitchFamily="2" charset="-122"/>
            </a:endParaRPr>
          </a:p>
        </p:txBody>
      </p:sp>
      <p:graphicFrame>
        <p:nvGraphicFramePr>
          <p:cNvPr id="27" name="Group 79"/>
          <p:cNvGraphicFramePr>
            <a:graphicFrameLocks noGrp="1"/>
          </p:cNvGraphicFramePr>
          <p:nvPr/>
        </p:nvGraphicFramePr>
        <p:xfrm>
          <a:off x="642938" y="2500313"/>
          <a:ext cx="7929562" cy="1604963"/>
        </p:xfrm>
        <a:graphic>
          <a:graphicData uri="http://schemas.openxmlformats.org/drawingml/2006/table">
            <a:tbl>
              <a:tblPr/>
              <a:tblGrid>
                <a:gridCol w="881062"/>
                <a:gridCol w="881063"/>
                <a:gridCol w="881062"/>
                <a:gridCol w="881063"/>
                <a:gridCol w="881062"/>
                <a:gridCol w="881063"/>
                <a:gridCol w="857250"/>
                <a:gridCol w="904875"/>
                <a:gridCol w="881062"/>
              </a:tblGrid>
              <a:tr h="1000125">
                <a:tc>
                  <a:txBody>
                    <a:bodyPr/>
                    <a:lstStyle/>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dirty="0" smtClean="0">
                          <a:ln>
                            <a:noFill/>
                          </a:ln>
                          <a:solidFill>
                            <a:schemeClr val="bg1"/>
                          </a:solidFill>
                          <a:effectLst>
                            <a:outerShdw blurRad="38100" dist="38100" dir="2700000" algn="tl">
                              <a:srgbClr val="000000"/>
                            </a:outerShdw>
                          </a:effectLst>
                          <a:latin typeface="黑体" pitchFamily="2" charset="-122"/>
                          <a:ea typeface="黑体" pitchFamily="2" charset="-122"/>
                        </a:rPr>
                        <a:t>总教职</a:t>
                      </a:r>
                      <a:endParaRPr kumimoji="0" lang="en-US" altLang="zh-CN" sz="2000" b="0" i="0" u="none" strike="noStrike" cap="none" normalizeH="0" baseline="0" dirty="0" smtClean="0">
                        <a:ln>
                          <a:noFill/>
                        </a:ln>
                        <a:solidFill>
                          <a:schemeClr val="bg1"/>
                        </a:solidFill>
                        <a:effectLst>
                          <a:outerShdw blurRad="38100" dist="38100" dir="2700000" algn="tl">
                            <a:srgbClr val="000000"/>
                          </a:outerShdw>
                        </a:effectLst>
                        <a:latin typeface="黑体" pitchFamily="2" charset="-122"/>
                        <a:ea typeface="黑体" pitchFamily="2" charset="-122"/>
                      </a:endParaRPr>
                    </a:p>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dirty="0" smtClean="0">
                          <a:ln>
                            <a:noFill/>
                          </a:ln>
                          <a:solidFill>
                            <a:schemeClr val="bg1"/>
                          </a:solidFill>
                          <a:effectLst>
                            <a:outerShdw blurRad="38100" dist="38100" dir="2700000" algn="tl">
                              <a:srgbClr val="000000"/>
                            </a:outerShdw>
                          </a:effectLst>
                          <a:latin typeface="黑体" pitchFamily="2" charset="-122"/>
                          <a:ea typeface="黑体" pitchFamily="2" charset="-122"/>
                        </a:rPr>
                        <a:t>工人数</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0" marR="0" lvl="0" indent="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长江</a:t>
                      </a:r>
                      <a:r>
                        <a:rPr kumimoji="0" lang="en-US" altLang="zh-CN"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
                      </a:r>
                      <a:br>
                        <a:rPr kumimoji="0" lang="en-US" altLang="zh-CN"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b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学者</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国家</a:t>
                      </a:r>
                    </a:p>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“杰青”</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0" marR="0" lvl="0" indent="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教育部新世纪</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0" marR="0" lvl="0" indent="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北京教学名师</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0" marR="0" lvl="0" indent="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教授</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副</a:t>
                      </a:r>
                      <a:endParaRPr kumimoji="0" lang="en-US" altLang="zh-CN"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endParaRPr>
                    </a:p>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教授</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博导</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专任</a:t>
                      </a:r>
                      <a:endParaRPr kumimoji="0" lang="en-US" altLang="zh-CN"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endParaRPr>
                    </a:p>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教师</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r>
              <a:tr h="604838">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仿宋_GB2312" pitchFamily="49" charset="-122"/>
                        </a:rPr>
                        <a:t>120</a:t>
                      </a:r>
                      <a:endParaRPr kumimoji="1" lang="zh-CN" altLang="en-US"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1</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仿宋_GB2312" pitchFamily="49" charset="-122"/>
                        </a:rPr>
                        <a:t>1</a:t>
                      </a:r>
                      <a:endPar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4</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1</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27</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38</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23</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90</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r>
            </a:tbl>
          </a:graphicData>
        </a:graphic>
      </p:graphicFrame>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C5F2FA5E-9940-4082-8116-E2E181A59753}"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9</a:t>
            </a:fld>
            <a:endParaRPr lang="en-US" altLang="zh-CN" sz="1200">
              <a:solidFill>
                <a:schemeClr val="tx2">
                  <a:shade val="90000"/>
                </a:schemeClr>
              </a:solidFill>
              <a:latin typeface="+mn-lt"/>
              <a:ea typeface="+mn-ea"/>
            </a:endParaRPr>
          </a:p>
        </p:txBody>
      </p:sp>
      <p:sp>
        <p:nvSpPr>
          <p:cNvPr id="16387" name="Line 4"/>
          <p:cNvSpPr>
            <a:spLocks noChangeShapeType="1"/>
          </p:cNvSpPr>
          <p:nvPr/>
        </p:nvSpPr>
        <p:spPr bwMode="auto">
          <a:xfrm>
            <a:off x="1390650" y="1519238"/>
            <a:ext cx="930275" cy="0"/>
          </a:xfrm>
          <a:prstGeom prst="line">
            <a:avLst/>
          </a:prstGeom>
          <a:noFill/>
          <a:ln w="12700" cap="sq">
            <a:noFill/>
            <a:round/>
            <a:headEnd/>
            <a:tailEnd/>
          </a:ln>
        </p:spPr>
        <p:txBody>
          <a:bodyPr/>
          <a:lstStyle/>
          <a:p>
            <a:endParaRPr lang="zh-CN" altLang="en-US"/>
          </a:p>
        </p:txBody>
      </p:sp>
      <p:sp>
        <p:nvSpPr>
          <p:cNvPr id="16388" name="Line 5"/>
          <p:cNvSpPr>
            <a:spLocks noChangeShapeType="1"/>
          </p:cNvSpPr>
          <p:nvPr/>
        </p:nvSpPr>
        <p:spPr bwMode="auto">
          <a:xfrm>
            <a:off x="2320925" y="1519238"/>
            <a:ext cx="182563" cy="0"/>
          </a:xfrm>
          <a:prstGeom prst="line">
            <a:avLst/>
          </a:prstGeom>
          <a:noFill/>
          <a:ln w="12700" cap="sq">
            <a:noFill/>
            <a:round/>
            <a:headEnd/>
            <a:tailEnd/>
          </a:ln>
        </p:spPr>
        <p:txBody>
          <a:bodyPr/>
          <a:lstStyle/>
          <a:p>
            <a:endParaRPr lang="zh-CN" altLang="en-US"/>
          </a:p>
        </p:txBody>
      </p:sp>
      <p:grpSp>
        <p:nvGrpSpPr>
          <p:cNvPr id="16389" name="Group 61"/>
          <p:cNvGrpSpPr>
            <a:grpSpLocks/>
          </p:cNvGrpSpPr>
          <p:nvPr/>
        </p:nvGrpSpPr>
        <p:grpSpPr bwMode="auto">
          <a:xfrm>
            <a:off x="1116013" y="1192213"/>
            <a:ext cx="3600450" cy="593725"/>
            <a:chOff x="612" y="799"/>
            <a:chExt cx="2268" cy="374"/>
          </a:xfrm>
        </p:grpSpPr>
        <p:sp>
          <p:nvSpPr>
            <p:cNvPr id="1198142" name="AutoShape 62"/>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人才培养</a:t>
              </a:r>
            </a:p>
          </p:txBody>
        </p:sp>
        <p:sp>
          <p:nvSpPr>
            <p:cNvPr id="1198143" name="AutoShape 63"/>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16433" name="Freeform 64"/>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269764" name="AutoShape 4"/>
          <p:cNvSpPr>
            <a:spLocks noChangeArrowheads="1"/>
          </p:cNvSpPr>
          <p:nvPr/>
        </p:nvSpPr>
        <p:spPr bwMode="gray">
          <a:xfrm>
            <a:off x="2268538" y="331788"/>
            <a:ext cx="4464050" cy="649287"/>
          </a:xfrm>
          <a:prstGeom prst="roundRect">
            <a:avLst>
              <a:gd name="adj" fmla="val 50000"/>
            </a:avLst>
          </a:prstGeom>
          <a:gradFill rotWithShape="1">
            <a:gsLst>
              <a:gs pos="0">
                <a:srgbClr val="FF3300"/>
              </a:gs>
              <a:gs pos="100000">
                <a:srgbClr val="FF3300">
                  <a:gamma/>
                  <a:shade val="66667"/>
                  <a:invGamma/>
                </a:srgbClr>
              </a:gs>
            </a:gsLst>
            <a:lin ang="540000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outerShdw>
                </a:effectLst>
                <a:latin typeface="Arial" charset="0"/>
                <a:ea typeface="华文中宋" pitchFamily="2" charset="-122"/>
              </a:rPr>
              <a:t>二、学院基本情况</a:t>
            </a:r>
          </a:p>
        </p:txBody>
      </p:sp>
      <p:sp>
        <p:nvSpPr>
          <p:cNvPr id="16391" name="Line 7"/>
          <p:cNvSpPr>
            <a:spLocks noChangeShapeType="1"/>
          </p:cNvSpPr>
          <p:nvPr/>
        </p:nvSpPr>
        <p:spPr bwMode="auto">
          <a:xfrm>
            <a:off x="4038600" y="2117725"/>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2" name="Line 7"/>
          <p:cNvSpPr>
            <a:spLocks noChangeShapeType="1"/>
          </p:cNvSpPr>
          <p:nvPr/>
        </p:nvSpPr>
        <p:spPr bwMode="auto">
          <a:xfrm>
            <a:off x="3824288" y="190976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3" name="Line 8"/>
          <p:cNvSpPr>
            <a:spLocks noChangeShapeType="1"/>
          </p:cNvSpPr>
          <p:nvPr/>
        </p:nvSpPr>
        <p:spPr bwMode="auto">
          <a:xfrm>
            <a:off x="6991350" y="22494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4" name="Line 9"/>
          <p:cNvSpPr>
            <a:spLocks noChangeShapeType="1"/>
          </p:cNvSpPr>
          <p:nvPr/>
        </p:nvSpPr>
        <p:spPr bwMode="auto">
          <a:xfrm>
            <a:off x="6991350" y="2686050"/>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5" name="Line 11"/>
          <p:cNvSpPr>
            <a:spLocks noChangeShapeType="1"/>
          </p:cNvSpPr>
          <p:nvPr/>
        </p:nvSpPr>
        <p:spPr bwMode="auto">
          <a:xfrm>
            <a:off x="6991350" y="31210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6" name="Line 13"/>
          <p:cNvSpPr>
            <a:spLocks noChangeShapeType="1"/>
          </p:cNvSpPr>
          <p:nvPr/>
        </p:nvSpPr>
        <p:spPr bwMode="auto">
          <a:xfrm>
            <a:off x="6991350" y="355917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7" name="Line 14"/>
          <p:cNvSpPr>
            <a:spLocks noChangeShapeType="1"/>
          </p:cNvSpPr>
          <p:nvPr/>
        </p:nvSpPr>
        <p:spPr bwMode="auto">
          <a:xfrm>
            <a:off x="6991350" y="39973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8" name="Line 16"/>
          <p:cNvSpPr>
            <a:spLocks noChangeShapeType="1"/>
          </p:cNvSpPr>
          <p:nvPr/>
        </p:nvSpPr>
        <p:spPr bwMode="auto">
          <a:xfrm>
            <a:off x="6991350" y="4435475"/>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9" name="Line 18"/>
          <p:cNvSpPr>
            <a:spLocks noChangeShapeType="1"/>
          </p:cNvSpPr>
          <p:nvPr/>
        </p:nvSpPr>
        <p:spPr bwMode="auto">
          <a:xfrm>
            <a:off x="6991350" y="48704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0" name="Line 20"/>
          <p:cNvSpPr>
            <a:spLocks noChangeShapeType="1"/>
          </p:cNvSpPr>
          <p:nvPr/>
        </p:nvSpPr>
        <p:spPr bwMode="auto">
          <a:xfrm>
            <a:off x="6991350" y="530701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1" name="Line 15"/>
          <p:cNvSpPr>
            <a:spLocks noChangeShapeType="1"/>
          </p:cNvSpPr>
          <p:nvPr/>
        </p:nvSpPr>
        <p:spPr bwMode="auto">
          <a:xfrm>
            <a:off x="7381875" y="4094163"/>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2" name="Line 17"/>
          <p:cNvSpPr>
            <a:spLocks noChangeShapeType="1"/>
          </p:cNvSpPr>
          <p:nvPr/>
        </p:nvSpPr>
        <p:spPr bwMode="auto">
          <a:xfrm>
            <a:off x="7381875" y="4532313"/>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3" name="Line 19"/>
          <p:cNvSpPr>
            <a:spLocks noChangeShapeType="1"/>
          </p:cNvSpPr>
          <p:nvPr/>
        </p:nvSpPr>
        <p:spPr bwMode="auto">
          <a:xfrm>
            <a:off x="7381875" y="49672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4" name="Line 21"/>
          <p:cNvSpPr>
            <a:spLocks noChangeShapeType="1"/>
          </p:cNvSpPr>
          <p:nvPr/>
        </p:nvSpPr>
        <p:spPr bwMode="auto">
          <a:xfrm>
            <a:off x="7381875" y="54038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42"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51502AA3-B4A2-4002-9B3A-09936FE4F756}"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9</a:t>
            </a:fld>
            <a:endParaRPr lang="en-US" altLang="zh-CN" sz="1200">
              <a:solidFill>
                <a:schemeClr val="tx2">
                  <a:shade val="90000"/>
                </a:schemeClr>
              </a:solidFill>
              <a:latin typeface="+mn-lt"/>
              <a:ea typeface="+mn-ea"/>
            </a:endParaRPr>
          </a:p>
        </p:txBody>
      </p:sp>
      <p:sp>
        <p:nvSpPr>
          <p:cNvPr id="16406" name="Line 16"/>
          <p:cNvSpPr>
            <a:spLocks noChangeShapeType="1"/>
          </p:cNvSpPr>
          <p:nvPr/>
        </p:nvSpPr>
        <p:spPr bwMode="auto">
          <a:xfrm>
            <a:off x="6991350" y="4435475"/>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7" name="Line 18"/>
          <p:cNvSpPr>
            <a:spLocks noChangeShapeType="1"/>
          </p:cNvSpPr>
          <p:nvPr/>
        </p:nvSpPr>
        <p:spPr bwMode="auto">
          <a:xfrm>
            <a:off x="6991350" y="48704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8" name="Line 20"/>
          <p:cNvSpPr>
            <a:spLocks noChangeShapeType="1"/>
          </p:cNvSpPr>
          <p:nvPr/>
        </p:nvSpPr>
        <p:spPr bwMode="auto">
          <a:xfrm>
            <a:off x="6991350" y="530701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9" name="Line 17"/>
          <p:cNvSpPr>
            <a:spLocks noChangeShapeType="1"/>
          </p:cNvSpPr>
          <p:nvPr/>
        </p:nvSpPr>
        <p:spPr bwMode="auto">
          <a:xfrm>
            <a:off x="7381875" y="4532313"/>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10" name="Line 19"/>
          <p:cNvSpPr>
            <a:spLocks noChangeShapeType="1"/>
          </p:cNvSpPr>
          <p:nvPr/>
        </p:nvSpPr>
        <p:spPr bwMode="auto">
          <a:xfrm>
            <a:off x="7381875" y="49672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11" name="Line 21"/>
          <p:cNvSpPr>
            <a:spLocks noChangeShapeType="1"/>
          </p:cNvSpPr>
          <p:nvPr/>
        </p:nvSpPr>
        <p:spPr bwMode="auto">
          <a:xfrm>
            <a:off x="7381875" y="54038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60" name="矩形 59"/>
          <p:cNvSpPr/>
          <p:nvPr/>
        </p:nvSpPr>
        <p:spPr>
          <a:xfrm>
            <a:off x="323850" y="1916113"/>
            <a:ext cx="5286375" cy="308610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nSpc>
                <a:spcPct val="110000"/>
              </a:lnSpc>
            </a:pPr>
            <a:r>
              <a:rPr lang="zh-CN" altLang="en-US" dirty="0">
                <a:solidFill>
                  <a:srgbClr val="000000"/>
                </a:solidFill>
              </a:rPr>
              <a:t>         </a:t>
            </a:r>
            <a:r>
              <a:rPr lang="zh-CN" altLang="en-US" sz="1600" b="1" dirty="0">
                <a:solidFill>
                  <a:schemeClr val="tx1"/>
                </a:solidFill>
                <a:latin typeface="宋体" pitchFamily="2" charset="-122"/>
              </a:rPr>
              <a:t>学院积极推进教育教学改革和质量工程建设，努力提高人才培养质量。曾获国家教学成果二等奖、中国高教学会教学成果论文一等奖、北京市教学成果一等奖等教学奖励多项。</a:t>
            </a:r>
            <a:r>
              <a:rPr lang="en-US" altLang="zh-CN" sz="1600" b="1" dirty="0">
                <a:solidFill>
                  <a:schemeClr val="tx1"/>
                </a:solidFill>
                <a:latin typeface="宋体" pitchFamily="2" charset="-122"/>
              </a:rPr>
              <a:t>《</a:t>
            </a:r>
            <a:r>
              <a:rPr lang="zh-CN" altLang="en-US" sz="1600" b="1" dirty="0">
                <a:solidFill>
                  <a:schemeClr val="tx1"/>
                </a:solidFill>
                <a:latin typeface="宋体" pitchFamily="2" charset="-122"/>
              </a:rPr>
              <a:t>物联网与科技强国</a:t>
            </a:r>
            <a:r>
              <a:rPr lang="en-US" altLang="zh-CN" sz="1600" b="1" dirty="0">
                <a:solidFill>
                  <a:schemeClr val="tx1"/>
                </a:solidFill>
                <a:latin typeface="宋体" pitchFamily="2" charset="-122"/>
              </a:rPr>
              <a:t>》</a:t>
            </a:r>
            <a:r>
              <a:rPr lang="zh-CN" altLang="en-US" sz="1600" b="1" dirty="0">
                <a:solidFill>
                  <a:schemeClr val="tx1"/>
                </a:solidFill>
                <a:latin typeface="宋体" pitchFamily="2" charset="-122"/>
              </a:rPr>
              <a:t>等课程</a:t>
            </a:r>
            <a:r>
              <a:rPr lang="zh-CN" altLang="en-US" sz="1600" b="1" dirty="0" smtClean="0">
                <a:solidFill>
                  <a:schemeClr val="tx1"/>
                </a:solidFill>
                <a:latin typeface="宋体" pitchFamily="2" charset="-122"/>
              </a:rPr>
              <a:t>被立项建设国家</a:t>
            </a:r>
            <a:r>
              <a:rPr lang="zh-CN" altLang="en-US" sz="1600" b="1" dirty="0">
                <a:solidFill>
                  <a:schemeClr val="tx1"/>
                </a:solidFill>
                <a:latin typeface="宋体" pitchFamily="2" charset="-122"/>
              </a:rPr>
              <a:t>精品视频公开课，出版了</a:t>
            </a:r>
            <a:r>
              <a:rPr lang="en-US" altLang="zh-CN" sz="1600" b="1" dirty="0">
                <a:solidFill>
                  <a:schemeClr val="tx1"/>
                </a:solidFill>
                <a:latin typeface="宋体" pitchFamily="2" charset="-122"/>
              </a:rPr>
              <a:t>《</a:t>
            </a:r>
            <a:r>
              <a:rPr lang="zh-CN" altLang="en-US" sz="1600" b="1" dirty="0">
                <a:solidFill>
                  <a:schemeClr val="tx1"/>
                </a:solidFill>
                <a:latin typeface="宋体" pitchFamily="2" charset="-122"/>
              </a:rPr>
              <a:t>微机原理与接口技术</a:t>
            </a:r>
            <a:r>
              <a:rPr lang="en-US" altLang="zh-CN" sz="1600" b="1" dirty="0">
                <a:solidFill>
                  <a:schemeClr val="tx1"/>
                </a:solidFill>
                <a:latin typeface="宋体" pitchFamily="2" charset="-122"/>
              </a:rPr>
              <a:t>》</a:t>
            </a:r>
            <a:r>
              <a:rPr lang="zh-CN" altLang="en-US" sz="1600" b="1" dirty="0">
                <a:solidFill>
                  <a:schemeClr val="tx1"/>
                </a:solidFill>
                <a:latin typeface="宋体" pitchFamily="2" charset="-122"/>
              </a:rPr>
              <a:t>等国家规划教材，</a:t>
            </a:r>
            <a:r>
              <a:rPr lang="en-US" altLang="zh-CN" sz="1600" b="1" dirty="0">
                <a:solidFill>
                  <a:schemeClr val="tx1"/>
                </a:solidFill>
                <a:latin typeface="宋体" pitchFamily="2" charset="-122"/>
              </a:rPr>
              <a:t>《C</a:t>
            </a:r>
            <a:r>
              <a:rPr lang="zh-CN" altLang="en-US" sz="1600" b="1" dirty="0">
                <a:solidFill>
                  <a:schemeClr val="tx1"/>
                </a:solidFill>
                <a:latin typeface="宋体" pitchFamily="2" charset="-122"/>
              </a:rPr>
              <a:t>语言程序设计教程</a:t>
            </a:r>
            <a:r>
              <a:rPr lang="en-US" altLang="zh-CN" sz="1600" b="1" dirty="0">
                <a:solidFill>
                  <a:schemeClr val="tx1"/>
                </a:solidFill>
                <a:latin typeface="宋体" pitchFamily="2" charset="-122"/>
              </a:rPr>
              <a:t>》</a:t>
            </a:r>
            <a:r>
              <a:rPr lang="zh-CN" altLang="en-US" sz="1600" b="1" dirty="0">
                <a:solidFill>
                  <a:schemeClr val="tx1"/>
                </a:solidFill>
                <a:latin typeface="宋体" pitchFamily="2" charset="-122"/>
              </a:rPr>
              <a:t>等被评为为北京市精品教材。</a:t>
            </a:r>
            <a:endParaRPr lang="en-US" altLang="zh-CN" sz="1600" b="1" dirty="0">
              <a:solidFill>
                <a:schemeClr val="tx1"/>
              </a:solidFill>
              <a:latin typeface="宋体" pitchFamily="2" charset="-122"/>
            </a:endParaRPr>
          </a:p>
          <a:p>
            <a:pPr>
              <a:lnSpc>
                <a:spcPct val="110000"/>
              </a:lnSpc>
            </a:pPr>
            <a:r>
              <a:rPr lang="en-US" altLang="zh-CN" sz="1600" b="1" dirty="0">
                <a:solidFill>
                  <a:schemeClr val="tx1"/>
                </a:solidFill>
                <a:latin typeface="宋体" pitchFamily="2" charset="-122"/>
              </a:rPr>
              <a:t>    </a:t>
            </a:r>
            <a:r>
              <a:rPr lang="zh-CN" altLang="en-US" sz="1600" b="1" dirty="0">
                <a:solidFill>
                  <a:schemeClr val="tx1"/>
                </a:solidFill>
                <a:latin typeface="宋体" pitchFamily="2" charset="-122"/>
              </a:rPr>
              <a:t>学院还开设“计算机与通信前沿技术名家讲坛”等高水平学术平台，经常邀请国内外知名学者来院讲学，营造浓厚的学术氛围，努力为学生创造杰出大师的机会，感受大师风采，身受大师熏陶。</a:t>
            </a:r>
            <a:endParaRPr lang="en-US" altLang="zh-CN" sz="1600" b="1" dirty="0">
              <a:solidFill>
                <a:schemeClr val="tx1"/>
              </a:solidFill>
              <a:latin typeface="宋体" pitchFamily="2" charset="-122"/>
            </a:endParaRPr>
          </a:p>
        </p:txBody>
      </p:sp>
      <p:grpSp>
        <p:nvGrpSpPr>
          <p:cNvPr id="3" name="组合 55"/>
          <p:cNvGrpSpPr>
            <a:grpSpLocks/>
          </p:cNvGrpSpPr>
          <p:nvPr/>
        </p:nvGrpSpPr>
        <p:grpSpPr bwMode="auto">
          <a:xfrm>
            <a:off x="142875" y="4778375"/>
            <a:ext cx="8816975" cy="1925638"/>
            <a:chOff x="142844" y="4778024"/>
            <a:chExt cx="8817513" cy="1926088"/>
          </a:xfrm>
        </p:grpSpPr>
        <p:grpSp>
          <p:nvGrpSpPr>
            <p:cNvPr id="16419" name="组合 58"/>
            <p:cNvGrpSpPr>
              <a:grpSpLocks/>
            </p:cNvGrpSpPr>
            <p:nvPr/>
          </p:nvGrpSpPr>
          <p:grpSpPr bwMode="auto">
            <a:xfrm>
              <a:off x="142844" y="4788906"/>
              <a:ext cx="2214578" cy="1859227"/>
              <a:chOff x="1285884" y="2189440"/>
              <a:chExt cx="2500330" cy="2053425"/>
            </a:xfrm>
          </p:grpSpPr>
          <p:pic>
            <p:nvPicPr>
              <p:cNvPr id="37" name="Picture 2" descr="D:\杂类\学院校庆\展板照片\IMG_4482.JPG"/>
              <p:cNvPicPr>
                <a:picLocks noChangeAspect="1" noChangeArrowheads="1"/>
              </p:cNvPicPr>
              <p:nvPr/>
            </p:nvPicPr>
            <p:blipFill>
              <a:blip r:embed="rId3" cstate="print"/>
              <a:srcRect/>
              <a:stretch>
                <a:fillRect/>
              </a:stretch>
            </p:blipFill>
            <p:spPr bwMode="auto">
              <a:xfrm>
                <a:off x="1316356" y="2189699"/>
                <a:ext cx="2464615" cy="1643240"/>
              </a:xfrm>
              <a:prstGeom prst="rect">
                <a:avLst/>
              </a:prstGeom>
              <a:ln>
                <a:noFill/>
              </a:ln>
              <a:effectLst>
                <a:outerShdw blurRad="292100" dist="139700" dir="2700000" algn="tl" rotWithShape="0">
                  <a:srgbClr val="333333">
                    <a:alpha val="65000"/>
                  </a:srgbClr>
                </a:outerShdw>
              </a:effectLst>
            </p:spPr>
          </p:pic>
          <p:sp>
            <p:nvSpPr>
              <p:cNvPr id="16430" name="TextBox 37"/>
              <p:cNvSpPr txBox="1">
                <a:spLocks noChangeArrowheads="1"/>
              </p:cNvSpPr>
              <p:nvPr/>
            </p:nvSpPr>
            <p:spPr bwMode="auto">
              <a:xfrm>
                <a:off x="1285884" y="3786191"/>
                <a:ext cx="2500330" cy="456674"/>
              </a:xfrm>
              <a:prstGeom prst="rect">
                <a:avLst/>
              </a:prstGeom>
              <a:solidFill>
                <a:schemeClr val="bg1"/>
              </a:solidFill>
              <a:ln w="9525">
                <a:noFill/>
                <a:miter lim="800000"/>
                <a:headEnd/>
                <a:tailEnd/>
              </a:ln>
            </p:spPr>
            <p:txBody>
              <a:bodyPr>
                <a:spAutoFit/>
              </a:bodyPr>
              <a:lstStyle/>
              <a:p>
                <a:pPr algn="ctr"/>
                <a:r>
                  <a:rPr lang="zh-CN" altLang="en-US" sz="1200">
                    <a:latin typeface="Calibri" pitchFamily="34" charset="0"/>
                  </a:rPr>
                  <a:t>中国工程院原副院长邬贺铨院士为学院师生做学术前沿讲座</a:t>
                </a:r>
              </a:p>
            </p:txBody>
          </p:sp>
        </p:grpSp>
        <p:grpSp>
          <p:nvGrpSpPr>
            <p:cNvPr id="16420" name="组合 65"/>
            <p:cNvGrpSpPr>
              <a:grpSpLocks/>
            </p:cNvGrpSpPr>
            <p:nvPr/>
          </p:nvGrpSpPr>
          <p:grpSpPr bwMode="auto">
            <a:xfrm>
              <a:off x="4643438" y="4785709"/>
              <a:ext cx="2214692" cy="1731696"/>
              <a:chOff x="4362608" y="1904298"/>
              <a:chExt cx="2566979" cy="1957550"/>
            </a:xfrm>
          </p:grpSpPr>
          <p:pic>
            <p:nvPicPr>
              <p:cNvPr id="40" name="Picture 2" descr="D:\杂类\学院校庆\展板照片\杨炳儒鉴定会\IMG_4964.JPG"/>
              <p:cNvPicPr>
                <a:picLocks noChangeAspect="1" noChangeArrowheads="1"/>
              </p:cNvPicPr>
              <p:nvPr/>
            </p:nvPicPr>
            <p:blipFill>
              <a:blip r:embed="rId4" cstate="print"/>
              <a:srcRect/>
              <a:stretch>
                <a:fillRect/>
              </a:stretch>
            </p:blipFill>
            <p:spPr bwMode="auto">
              <a:xfrm>
                <a:off x="4429136" y="1904586"/>
                <a:ext cx="2500740" cy="1667524"/>
              </a:xfrm>
              <a:prstGeom prst="rect">
                <a:avLst/>
              </a:prstGeom>
              <a:ln>
                <a:noFill/>
              </a:ln>
              <a:effectLst>
                <a:outerShdw blurRad="292100" dist="139700" dir="2700000" algn="tl" rotWithShape="0">
                  <a:srgbClr val="333333">
                    <a:alpha val="65000"/>
                  </a:srgbClr>
                </a:outerShdw>
              </a:effectLst>
            </p:spPr>
          </p:pic>
          <p:sp>
            <p:nvSpPr>
              <p:cNvPr id="16428" name="TextBox 40"/>
              <p:cNvSpPr txBox="1">
                <a:spLocks noChangeArrowheads="1"/>
              </p:cNvSpPr>
              <p:nvPr/>
            </p:nvSpPr>
            <p:spPr bwMode="auto">
              <a:xfrm>
                <a:off x="4362608" y="3548722"/>
                <a:ext cx="2566847" cy="313126"/>
              </a:xfrm>
              <a:prstGeom prst="rect">
                <a:avLst/>
              </a:prstGeom>
              <a:solidFill>
                <a:schemeClr val="bg1"/>
              </a:solidFill>
              <a:ln w="9525">
                <a:noFill/>
                <a:miter lim="800000"/>
                <a:headEnd/>
                <a:tailEnd/>
              </a:ln>
            </p:spPr>
            <p:txBody>
              <a:bodyPr>
                <a:spAutoFit/>
              </a:bodyPr>
              <a:lstStyle/>
              <a:p>
                <a:pPr algn="ctr"/>
                <a:r>
                  <a:rPr lang="en-US" altLang="zh-CN" sz="1200">
                    <a:latin typeface="Calibri" pitchFamily="34" charset="0"/>
                  </a:rPr>
                  <a:t>KM</a:t>
                </a:r>
                <a:r>
                  <a:rPr lang="zh-CN" altLang="en-US" sz="1200">
                    <a:latin typeface="Calibri" pitchFamily="34" charset="0"/>
                  </a:rPr>
                  <a:t>教学论课题鉴定会</a:t>
                </a:r>
              </a:p>
            </p:txBody>
          </p:sp>
        </p:grpSp>
        <p:grpSp>
          <p:nvGrpSpPr>
            <p:cNvPr id="16421" name="组合 51"/>
            <p:cNvGrpSpPr>
              <a:grpSpLocks/>
            </p:cNvGrpSpPr>
            <p:nvPr/>
          </p:nvGrpSpPr>
          <p:grpSpPr bwMode="auto">
            <a:xfrm>
              <a:off x="6915411" y="4778024"/>
              <a:ext cx="2044946" cy="1926088"/>
              <a:chOff x="6143636" y="4409713"/>
              <a:chExt cx="2422228" cy="2280559"/>
            </a:xfrm>
          </p:grpSpPr>
          <p:pic>
            <p:nvPicPr>
              <p:cNvPr id="59396" name="Picture 4" descr="D:\杂类\学院校庆\展板照片\教材.jpg"/>
              <p:cNvPicPr>
                <a:picLocks noChangeAspect="1" noChangeArrowheads="1"/>
              </p:cNvPicPr>
              <p:nvPr/>
            </p:nvPicPr>
            <p:blipFill>
              <a:blip r:embed="rId5" cstate="print">
                <a:lum bright="20000"/>
              </a:blip>
              <a:srcRect/>
              <a:stretch>
                <a:fillRect/>
              </a:stretch>
            </p:blipFill>
            <p:spPr bwMode="auto">
              <a:xfrm>
                <a:off x="6143779" y="4409713"/>
                <a:ext cx="2422085" cy="1735331"/>
              </a:xfrm>
              <a:prstGeom prst="rect">
                <a:avLst/>
              </a:prstGeom>
              <a:ln>
                <a:noFill/>
              </a:ln>
              <a:effectLst>
                <a:outerShdw blurRad="292100" dist="139700" dir="2700000" algn="tl" rotWithShape="0">
                  <a:srgbClr val="333333">
                    <a:alpha val="65000"/>
                  </a:srgbClr>
                </a:outerShdw>
              </a:effectLst>
            </p:spPr>
          </p:pic>
          <p:sp>
            <p:nvSpPr>
              <p:cNvPr id="16426" name="TextBox 48"/>
              <p:cNvSpPr txBox="1">
                <a:spLocks noChangeArrowheads="1"/>
              </p:cNvSpPr>
              <p:nvPr/>
            </p:nvSpPr>
            <p:spPr bwMode="auto">
              <a:xfrm>
                <a:off x="6143636" y="6143644"/>
                <a:ext cx="2415712" cy="546628"/>
              </a:xfrm>
              <a:prstGeom prst="rect">
                <a:avLst/>
              </a:prstGeom>
              <a:solidFill>
                <a:schemeClr val="bg1"/>
              </a:solidFill>
              <a:ln w="9525">
                <a:noFill/>
                <a:miter lim="800000"/>
                <a:headEnd/>
                <a:tailEnd/>
              </a:ln>
            </p:spPr>
            <p:txBody>
              <a:bodyPr>
                <a:spAutoFit/>
              </a:bodyPr>
              <a:lstStyle/>
              <a:p>
                <a:pPr algn="ctr"/>
                <a:r>
                  <a:rPr lang="zh-CN" altLang="en-US" sz="1200">
                    <a:latin typeface="Calibri" pitchFamily="34" charset="0"/>
                  </a:rPr>
                  <a:t>学院教师出版的</a:t>
                </a:r>
                <a:endParaRPr lang="en-US" altLang="zh-CN" sz="1200">
                  <a:latin typeface="Calibri" pitchFamily="34" charset="0"/>
                </a:endParaRPr>
              </a:p>
              <a:p>
                <a:pPr algn="ctr"/>
                <a:r>
                  <a:rPr lang="zh-CN" altLang="en-US" sz="1200">
                    <a:latin typeface="Calibri" pitchFamily="34" charset="0"/>
                  </a:rPr>
                  <a:t>各类精品教材</a:t>
                </a:r>
              </a:p>
            </p:txBody>
          </p:sp>
        </p:grpSp>
        <p:grpSp>
          <p:nvGrpSpPr>
            <p:cNvPr id="16422" name="组合 53"/>
            <p:cNvGrpSpPr>
              <a:grpSpLocks/>
            </p:cNvGrpSpPr>
            <p:nvPr/>
          </p:nvGrpSpPr>
          <p:grpSpPr bwMode="auto">
            <a:xfrm>
              <a:off x="2357249" y="4786322"/>
              <a:ext cx="2357627" cy="1857389"/>
              <a:chOff x="6158876" y="785794"/>
              <a:chExt cx="2643206" cy="2082180"/>
            </a:xfrm>
          </p:grpSpPr>
          <p:pic>
            <p:nvPicPr>
              <p:cNvPr id="16423" name="Picture 45" descr="F:\信息报送\【计通】美国国家工程院Randal E.Bryant院士来计通学院讲学\1+讲座现场.jpg"/>
              <p:cNvPicPr>
                <a:picLocks noChangeAspect="1" noChangeArrowheads="1"/>
              </p:cNvPicPr>
              <p:nvPr/>
            </p:nvPicPr>
            <p:blipFill>
              <a:blip r:embed="rId6" cstate="print"/>
              <a:srcRect/>
              <a:stretch>
                <a:fillRect/>
              </a:stretch>
            </p:blipFill>
            <p:spPr bwMode="auto">
              <a:xfrm>
                <a:off x="6215074" y="785794"/>
                <a:ext cx="2500330" cy="1643074"/>
              </a:xfrm>
              <a:prstGeom prst="rect">
                <a:avLst/>
              </a:prstGeom>
              <a:noFill/>
              <a:ln w="9525">
                <a:noFill/>
                <a:miter lim="800000"/>
                <a:headEnd/>
                <a:tailEnd/>
              </a:ln>
            </p:spPr>
          </p:pic>
          <p:sp>
            <p:nvSpPr>
              <p:cNvPr id="16424" name="TextBox 52"/>
              <p:cNvSpPr txBox="1">
                <a:spLocks noChangeArrowheads="1"/>
              </p:cNvSpPr>
              <p:nvPr/>
            </p:nvSpPr>
            <p:spPr bwMode="auto">
              <a:xfrm>
                <a:off x="6158876" y="2406309"/>
                <a:ext cx="2643206" cy="461665"/>
              </a:xfrm>
              <a:prstGeom prst="rect">
                <a:avLst/>
              </a:prstGeom>
              <a:solidFill>
                <a:schemeClr val="bg1"/>
              </a:solidFill>
              <a:ln w="9525">
                <a:noFill/>
                <a:miter lim="800000"/>
                <a:headEnd/>
                <a:tailEnd/>
              </a:ln>
            </p:spPr>
            <p:txBody>
              <a:bodyPr>
                <a:spAutoFit/>
              </a:bodyPr>
              <a:lstStyle/>
              <a:p>
                <a:pPr algn="ctr"/>
                <a:r>
                  <a:rPr lang="zh-CN" altLang="en-US" sz="1200"/>
                  <a:t>美国国家工程院</a:t>
                </a:r>
                <a:r>
                  <a:rPr lang="en-US" altLang="zh-CN" sz="1200"/>
                  <a:t>Randal E.Bryant</a:t>
                </a:r>
                <a:r>
                  <a:rPr lang="zh-CN" altLang="en-US" sz="1200"/>
                  <a:t>院士</a:t>
                </a:r>
                <a:r>
                  <a:rPr lang="zh-CN" altLang="en-US" sz="1200">
                    <a:latin typeface="Calibri" pitchFamily="34" charset="0"/>
                  </a:rPr>
                  <a:t>为学院师生做学术前沿讲座</a:t>
                </a:r>
                <a:endParaRPr lang="zh-CN" altLang="en-US" sz="1200"/>
              </a:p>
            </p:txBody>
          </p:sp>
        </p:grpSp>
      </p:grpSp>
      <p:grpSp>
        <p:nvGrpSpPr>
          <p:cNvPr id="8" name="组合 53"/>
          <p:cNvGrpSpPr>
            <a:grpSpLocks/>
          </p:cNvGrpSpPr>
          <p:nvPr/>
        </p:nvGrpSpPr>
        <p:grpSpPr bwMode="auto">
          <a:xfrm>
            <a:off x="5957888" y="1357313"/>
            <a:ext cx="2998787" cy="3378200"/>
            <a:chOff x="5958400" y="1357298"/>
            <a:chExt cx="2998128" cy="3378840"/>
          </a:xfrm>
        </p:grpSpPr>
        <p:pic>
          <p:nvPicPr>
            <p:cNvPr id="59394" name="Picture 2" descr="D:\杂类\学院校庆\展板照片\新建文件夹\杨炳儒\获奖证书\教学获奖\7-2 北京高教会一等奖.jpg"/>
            <p:cNvPicPr>
              <a:picLocks noChangeAspect="1" noChangeArrowheads="1"/>
            </p:cNvPicPr>
            <p:nvPr/>
          </p:nvPicPr>
          <p:blipFill>
            <a:blip r:embed="rId7" cstate="print"/>
            <a:srcRect/>
            <a:stretch>
              <a:fillRect/>
            </a:stretch>
          </p:blipFill>
          <p:spPr bwMode="auto">
            <a:xfrm>
              <a:off x="7215206" y="3357562"/>
              <a:ext cx="1741322" cy="12661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9393" name="Picture 1" descr="D:\杂类\学院校庆\宣传页和展板\所用照片\王志良科技成果奖.jpg"/>
            <p:cNvPicPr>
              <a:picLocks noChangeAspect="1" noChangeArrowheads="1"/>
            </p:cNvPicPr>
            <p:nvPr/>
          </p:nvPicPr>
          <p:blipFill>
            <a:blip r:embed="rId8" cstate="print"/>
            <a:srcRect/>
            <a:stretch>
              <a:fillRect/>
            </a:stretch>
          </p:blipFill>
          <p:spPr bwMode="auto">
            <a:xfrm>
              <a:off x="6027215" y="3143248"/>
              <a:ext cx="1091389" cy="1592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417" name="Picture 51" descr="C:\Users\youth\Desktop\img129.jpg"/>
            <p:cNvPicPr>
              <a:picLocks noChangeAspect="1" noChangeArrowheads="1"/>
            </p:cNvPicPr>
            <p:nvPr/>
          </p:nvPicPr>
          <p:blipFill>
            <a:blip r:embed="rId9" cstate="print"/>
            <a:srcRect/>
            <a:stretch>
              <a:fillRect/>
            </a:stretch>
          </p:blipFill>
          <p:spPr bwMode="auto">
            <a:xfrm>
              <a:off x="7358082" y="1370861"/>
              <a:ext cx="1363949" cy="1928826"/>
            </a:xfrm>
            <a:prstGeom prst="rect">
              <a:avLst/>
            </a:prstGeom>
            <a:noFill/>
            <a:ln w="9525">
              <a:noFill/>
              <a:miter lim="800000"/>
              <a:headEnd/>
              <a:tailEnd/>
            </a:ln>
          </p:spPr>
        </p:pic>
        <p:pic>
          <p:nvPicPr>
            <p:cNvPr id="16418" name="Picture 53" descr="C:\Users\youth\Desktop\精品课1.jpg"/>
            <p:cNvPicPr>
              <a:picLocks noChangeAspect="1" noChangeArrowheads="1"/>
            </p:cNvPicPr>
            <p:nvPr/>
          </p:nvPicPr>
          <p:blipFill>
            <a:blip r:embed="rId10" cstate="print"/>
            <a:srcRect/>
            <a:stretch>
              <a:fillRect/>
            </a:stretch>
          </p:blipFill>
          <p:spPr bwMode="auto">
            <a:xfrm>
              <a:off x="5958400" y="1357298"/>
              <a:ext cx="1256806" cy="1786474"/>
            </a:xfrm>
            <a:prstGeom prst="rect">
              <a:avLst/>
            </a:prstGeom>
            <a:noFill/>
            <a:ln w="9525">
              <a:noFill/>
              <a:miter lim="800000"/>
              <a:headEnd/>
              <a:tailEnd/>
            </a:ln>
          </p:spPr>
        </p:pic>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lide(fromBottom)">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theme/theme1.xml><?xml version="1.0" encoding="utf-8"?>
<a:theme xmlns:a="http://schemas.openxmlformats.org/drawingml/2006/main" name="Office 主题">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3221</TotalTime>
  <Words>1257</Words>
  <Application>Microsoft Office PowerPoint</Application>
  <PresentationFormat>全屏显示(4:3)</PresentationFormat>
  <Paragraphs>248</Paragraphs>
  <Slides>12</Slides>
  <Notes>11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14" baseType="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HR</dc:creator>
  <cp:lastModifiedBy>ZhangXin</cp:lastModifiedBy>
  <cp:revision>421</cp:revision>
  <dcterms:created xsi:type="dcterms:W3CDTF">2011-05-24T01:45:40Z</dcterms:created>
  <dcterms:modified xsi:type="dcterms:W3CDTF">2015-01-06T08:42:37Z</dcterms:modified>
</cp:coreProperties>
</file>